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8"/>
  </p:notesMasterIdLst>
  <p:sldIdLst>
    <p:sldId id="281" r:id="rId2"/>
    <p:sldId id="279" r:id="rId3"/>
    <p:sldId id="257" r:id="rId4"/>
    <p:sldId id="267" r:id="rId5"/>
    <p:sldId id="268" r:id="rId6"/>
    <p:sldId id="280" r:id="rId7"/>
    <p:sldId id="266" r:id="rId8"/>
    <p:sldId id="269" r:id="rId9"/>
    <p:sldId id="275" r:id="rId10"/>
    <p:sldId id="272" r:id="rId11"/>
    <p:sldId id="273" r:id="rId12"/>
    <p:sldId id="274" r:id="rId13"/>
    <p:sldId id="276" r:id="rId14"/>
    <p:sldId id="277" r:id="rId15"/>
    <p:sldId id="260" r:id="rId16"/>
    <p:sldId id="288" r:id="rId17"/>
    <p:sldId id="287" r:id="rId18"/>
    <p:sldId id="286" r:id="rId19"/>
    <p:sldId id="289" r:id="rId20"/>
    <p:sldId id="291" r:id="rId21"/>
    <p:sldId id="293" r:id="rId22"/>
    <p:sldId id="262" r:id="rId23"/>
    <p:sldId id="294" r:id="rId24"/>
    <p:sldId id="270" r:id="rId25"/>
    <p:sldId id="26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0C"/>
    <a:srgbClr val="FFCC00"/>
    <a:srgbClr val="D7D200"/>
    <a:srgbClr val="DB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5007-7203-460F-8F11-5F564FBE967F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8575-F5CA-42C7-9353-772C3BB89B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26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8575-F5CA-42C7-9353-772C3BB89B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09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C442-D5E1-36C2-F659-09F16CA0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4F6E8-6236-D8D8-E1CA-0DC75B7A0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034DE-A9FE-9158-F3F7-0E1D335B9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15D0-2F73-34C9-CF73-646462419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8575-F5CA-42C7-9353-772C3BB89B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7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82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6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6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3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6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18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9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6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2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7BBA2-1977-4DFA-B56B-4472C28BA218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32DD9-A3E9-496E-8C65-75D592ECF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0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17/06/relationships/model3d" Target="../media/model3d2.glb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5313A-DCE8-6FB8-A518-A98B717C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A41CC0-1170-6089-CFAA-8BCEF7E0E366}"/>
              </a:ext>
            </a:extLst>
          </p:cNvPr>
          <p:cNvSpPr txBox="1"/>
          <p:nvPr/>
        </p:nvSpPr>
        <p:spPr>
          <a:xfrm>
            <a:off x="4279642" y="1654014"/>
            <a:ext cx="7787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 err="1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MeshCoder</a:t>
            </a:r>
            <a:r>
              <a:rPr lang="en-US" sz="3600" b="1" noProof="0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: LLM-Powered Structured Mesh Code Generation from Point Clouds</a:t>
            </a:r>
            <a:endParaRPr lang="en-US" sz="36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EF1D0B-0673-4577-FF59-4BEF78800244}"/>
              </a:ext>
            </a:extLst>
          </p:cNvPr>
          <p:cNvSpPr txBox="1"/>
          <p:nvPr/>
        </p:nvSpPr>
        <p:spPr>
          <a:xfrm>
            <a:off x="3974840" y="3984883"/>
            <a:ext cx="8217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br>
              <a:rPr lang="en-US" noProof="0" dirty="0"/>
            </a:br>
            <a:r>
              <a:rPr lang="en-US" b="0" i="0" baseline="30000" noProof="0" dirty="0">
                <a:effectLst/>
                <a:latin typeface="Google Sans"/>
              </a:rPr>
              <a:t>1</a:t>
            </a:r>
            <a:r>
              <a:rPr lang="en-US" b="0" i="0" noProof="0" dirty="0">
                <a:effectLst/>
                <a:latin typeface="Google Sans"/>
              </a:rPr>
              <a:t>Shanghai AI Lab    </a:t>
            </a:r>
            <a:r>
              <a:rPr lang="en-US" b="0" i="0" baseline="30000" noProof="0" dirty="0">
                <a:effectLst/>
                <a:latin typeface="Google Sans"/>
              </a:rPr>
              <a:t>2</a:t>
            </a:r>
            <a:r>
              <a:rPr lang="en-US" b="0" i="0" noProof="0" dirty="0">
                <a:effectLst/>
                <a:latin typeface="Google Sans"/>
              </a:rPr>
              <a:t>Tsinghua University    </a:t>
            </a:r>
            <a:r>
              <a:rPr lang="en-US" b="0" i="0" baseline="30000" noProof="0" dirty="0">
                <a:effectLst/>
                <a:latin typeface="Google Sans"/>
              </a:rPr>
              <a:t>3</a:t>
            </a:r>
            <a:r>
              <a:rPr lang="en-US" b="0" i="0" noProof="0" dirty="0">
                <a:effectLst/>
                <a:latin typeface="Google Sans"/>
              </a:rPr>
              <a:t>Harbin Institute of Technology   </a:t>
            </a:r>
            <a:br>
              <a:rPr lang="en-US" b="0" i="0" noProof="0" dirty="0">
                <a:effectLst/>
                <a:latin typeface="Google Sans"/>
              </a:rPr>
            </a:br>
            <a:r>
              <a:rPr lang="en-US" b="0" i="0" baseline="30000" noProof="0" dirty="0">
                <a:effectLst/>
                <a:latin typeface="Google Sans"/>
              </a:rPr>
              <a:t>4</a:t>
            </a:r>
            <a:r>
              <a:rPr lang="en-US" b="0" i="0" noProof="0" dirty="0">
                <a:effectLst/>
                <a:latin typeface="Google Sans"/>
              </a:rPr>
              <a:t>Beijing Institute of Technology    </a:t>
            </a:r>
            <a:r>
              <a:rPr lang="en-US" b="0" i="0" baseline="30000" noProof="0" dirty="0">
                <a:effectLst/>
                <a:latin typeface="Google Sans"/>
              </a:rPr>
              <a:t>5</a:t>
            </a:r>
            <a:r>
              <a:rPr lang="en-US" b="0" i="0" noProof="0" dirty="0">
                <a:effectLst/>
                <a:latin typeface="Google Sans"/>
              </a:rPr>
              <a:t>HKUST(GZ)  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70BCD4-E02B-46D9-D625-26D513064EF1}"/>
              </a:ext>
            </a:extLst>
          </p:cNvPr>
          <p:cNvSpPr txBox="1"/>
          <p:nvPr/>
        </p:nvSpPr>
        <p:spPr>
          <a:xfrm>
            <a:off x="3151614" y="3441387"/>
            <a:ext cx="10089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Bingquan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Dai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1,2*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Li Ray Luo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2*,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Qihong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Tang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1,3,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Jie Wang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1,4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Xinyu Lian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Hao Xu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1,5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Minghan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Qin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Xudong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Xu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Bo Dai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Haoqian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Wang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2†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Zhaoyang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Lyu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1†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1600" noProof="0" dirty="0" err="1">
                <a:latin typeface="helvetica" panose="020B0604020202020204" pitchFamily="34" charset="0"/>
                <a:cs typeface="helvetica" panose="020B0604020202020204" pitchFamily="34" charset="0"/>
              </a:rPr>
              <a:t>Jiangmiao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 Pang</a:t>
            </a:r>
            <a:r>
              <a:rPr lang="en-US" sz="1600" baseline="300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noProof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78DB8-DB44-739D-A390-D98A97773E45}"/>
              </a:ext>
            </a:extLst>
          </p:cNvPr>
          <p:cNvSpPr txBox="1"/>
          <p:nvPr/>
        </p:nvSpPr>
        <p:spPr>
          <a:xfrm>
            <a:off x="1949954" y="6904865"/>
            <a:ext cx="79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noProof="0" dirty="0" err="1">
                <a:latin typeface="+mj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MeshCoder</a:t>
            </a:r>
            <a:r>
              <a:rPr lang="en-US" sz="1800" b="1" noProof="0" dirty="0">
                <a:latin typeface="+mj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: Generate and Reconstruct 3d shapes into </a:t>
            </a:r>
            <a:r>
              <a:rPr lang="en-US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structured</a:t>
            </a:r>
            <a:r>
              <a:rPr lang="en-US" sz="1800" b="1" noProof="0" dirty="0">
                <a:latin typeface="+mj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codes</a:t>
            </a:r>
            <a:endParaRPr lang="en-US" sz="1800" b="1" noProof="0" dirty="0">
              <a:latin typeface="+mj-lt"/>
              <a:cs typeface="Cascadia Mono SemiBold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2EE791-D580-F4BB-2D35-94E6A4E1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3" y="1385940"/>
            <a:ext cx="3850150" cy="36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0B79-C18E-CF5B-5A83-24543FD7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A448C-4692-9D00-0F12-681455A1D30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 1">
            <a:extLst>
              <a:ext uri="{FF2B5EF4-FFF2-40B4-BE49-F238E27FC236}">
                <a16:creationId xmlns:a16="http://schemas.microsoft.com/office/drawing/2014/main" id="{3B9144BF-97AF-D78E-98F2-B448001AEBA8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p 1">
            <a:extLst>
              <a:ext uri="{FF2B5EF4-FFF2-40B4-BE49-F238E27FC236}">
                <a16:creationId xmlns:a16="http://schemas.microsoft.com/office/drawing/2014/main" id="{7188B73F-EBD9-F978-5B8B-574736A40D71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code 1">
            <a:extLst>
              <a:ext uri="{FF2B5EF4-FFF2-40B4-BE49-F238E27FC236}">
                <a16:creationId xmlns:a16="http://schemas.microsoft.com/office/drawing/2014/main" id="{A2E7B4DF-2920-9B68-50E0-2CADE31E17B0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429E6-E293-1FE2-C44F-8E377F657A0E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95C37-95AA-E7C6-4907-121C94727369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 2">
            <a:extLst>
              <a:ext uri="{FF2B5EF4-FFF2-40B4-BE49-F238E27FC236}">
                <a16:creationId xmlns:a16="http://schemas.microsoft.com/office/drawing/2014/main" id="{171EC663-30E5-A34A-79F3-5D51030CDEE9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p 2">
            <a:extLst>
              <a:ext uri="{FF2B5EF4-FFF2-40B4-BE49-F238E27FC236}">
                <a16:creationId xmlns:a16="http://schemas.microsoft.com/office/drawing/2014/main" id="{20A5349B-D1E8-FF24-6C5A-F28954A4E31C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code 2">
            <a:extLst>
              <a:ext uri="{FF2B5EF4-FFF2-40B4-BE49-F238E27FC236}">
                <a16:creationId xmlns:a16="http://schemas.microsoft.com/office/drawing/2014/main" id="{1360433D-19ED-768C-BCBC-A9D4A4243D97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9" name="op 3">
            <a:extLst>
              <a:ext uri="{FF2B5EF4-FFF2-40B4-BE49-F238E27FC236}">
                <a16:creationId xmlns:a16="http://schemas.microsoft.com/office/drawing/2014/main" id="{C8F71EB0-8C72-5DF9-5F25-16DAE91E4B98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code 3">
            <a:extLst>
              <a:ext uri="{FF2B5EF4-FFF2-40B4-BE49-F238E27FC236}">
                <a16:creationId xmlns:a16="http://schemas.microsoft.com/office/drawing/2014/main" id="{9F5BED24-F294-E7FA-83D2-1A9E5C708C95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2" descr="Light Gray Cylinder">
                <a:extLst>
                  <a:ext uri="{FF2B5EF4-FFF2-40B4-BE49-F238E27FC236}">
                    <a16:creationId xmlns:a16="http://schemas.microsoft.com/office/drawing/2014/main" id="{D4983726-FF06-B309-4D10-F61FD2D88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266631"/>
                  </p:ext>
                </p:extLst>
              </p:nvPr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2" descr="Light Gray Cylinder">
                <a:extLst>
                  <a:ext uri="{FF2B5EF4-FFF2-40B4-BE49-F238E27FC236}">
                    <a16:creationId xmlns:a16="http://schemas.microsoft.com/office/drawing/2014/main" id="{D4983726-FF06-B309-4D10-F61FD2D88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0AD3CECB-4E89-165B-2541-AF5F10099FCB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2181472-0ECB-5BAA-CD79-BE2C830124BD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65FE4474-8A74-CED1-22B6-227E3451A6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302" y="1523820"/>
              <a:ext cx="707800" cy="707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65FE4474-8A74-CED1-22B6-227E3451A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6302" y="1523820"/>
                <a:ext cx="707800" cy="7078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4042D2B-6A67-FD9F-748D-896E9EEF4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5" r="67947" b="29921"/>
          <a:stretch>
            <a:fillRect/>
          </a:stretch>
        </p:blipFill>
        <p:spPr bwMode="auto">
          <a:xfrm>
            <a:off x="1524612" y="4511605"/>
            <a:ext cx="2045681" cy="23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enerated image">
            <a:extLst>
              <a:ext uri="{FF2B5EF4-FFF2-40B4-BE49-F238E27FC236}">
                <a16:creationId xmlns:a16="http://schemas.microsoft.com/office/drawing/2014/main" id="{1BCB71CC-D9EB-B3BC-4DC0-D5B3888C3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3" t="12713" r="36634" b="32583"/>
          <a:stretch>
            <a:fillRect/>
          </a:stretch>
        </p:blipFill>
        <p:spPr bwMode="auto">
          <a:xfrm>
            <a:off x="4663523" y="4559055"/>
            <a:ext cx="1969254" cy="2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enerated image">
            <a:extLst>
              <a:ext uri="{FF2B5EF4-FFF2-40B4-BE49-F238E27FC236}">
                <a16:creationId xmlns:a16="http://schemas.microsoft.com/office/drawing/2014/main" id="{3FAC95F1-C59B-F869-4628-B5B021CA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5" t="14330" r="4572" b="30966"/>
          <a:stretch>
            <a:fillRect/>
          </a:stretch>
        </p:blipFill>
        <p:spPr bwMode="auto">
          <a:xfrm>
            <a:off x="7888463" y="4568171"/>
            <a:ext cx="2045681" cy="23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B9F3BA-A284-F7CF-E618-DB81E0C84535}"/>
              </a:ext>
            </a:extLst>
          </p:cNvPr>
          <p:cNvSpPr txBox="1"/>
          <p:nvPr/>
        </p:nvSpPr>
        <p:spPr>
          <a:xfrm>
            <a:off x="3258325" y="4890558"/>
            <a:ext cx="1733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9482F-E416-3BD4-741E-B33DD6F28169}"/>
              </a:ext>
            </a:extLst>
          </p:cNvPr>
          <p:cNvSpPr txBox="1"/>
          <p:nvPr/>
        </p:nvSpPr>
        <p:spPr>
          <a:xfrm>
            <a:off x="6333599" y="5121448"/>
            <a:ext cx="173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=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BBFD041-871B-0525-745C-9418D4891E6D}"/>
              </a:ext>
            </a:extLst>
          </p:cNvPr>
          <p:cNvSpPr txBox="1">
            <a:spLocks/>
          </p:cNvSpPr>
          <p:nvPr/>
        </p:nvSpPr>
        <p:spPr>
          <a:xfrm>
            <a:off x="259701" y="97901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63518-9B3C-3CA8-9FA0-72C5B059ED5D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1006199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82E9C-4436-CAE8-1588-E128719C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B929C-C093-8D61-0C19-E66CA1AB1F4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 1">
            <a:extLst>
              <a:ext uri="{FF2B5EF4-FFF2-40B4-BE49-F238E27FC236}">
                <a16:creationId xmlns:a16="http://schemas.microsoft.com/office/drawing/2014/main" id="{61DE8FB7-2AFA-AC65-CD46-5C5F10E9CD22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7FE26-B76B-5C41-0DA2-ADEEBD1E4718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E6867-F951-5EAD-550A-40288DB96F7E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6CB7B-790F-4CDF-7780-E3C46F901371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6C4DE-D83F-606D-3BE2-1732D30B12A3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 2">
            <a:extLst>
              <a:ext uri="{FF2B5EF4-FFF2-40B4-BE49-F238E27FC236}">
                <a16:creationId xmlns:a16="http://schemas.microsoft.com/office/drawing/2014/main" id="{E8339A49-C159-5545-6DCF-FAFCCBD694CC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B0C41-AC4B-1411-0940-67D2C266B536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BD906-A2F7-0E96-89E8-3AFC1B85D349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C2E9D1-64BC-402A-BFE2-C7ED9B13EC54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85414-90E2-17BF-E930-B9DCC294F0C2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6C23C5-293C-35A0-6A82-27DD2744ADCD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79A3F-378E-27A5-7263-9E9EABF1A761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29AB66-9FEE-7A56-EF34-2B1379B4CB34}"/>
              </a:ext>
            </a:extLst>
          </p:cNvPr>
          <p:cNvSpPr txBox="1"/>
          <p:nvPr/>
        </p:nvSpPr>
        <p:spPr>
          <a:xfrm>
            <a:off x="3001543" y="4937151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733B76C0-464F-F245-CB8D-ABBC7BBE1F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733B76C0-464F-F245-CB8D-ABBC7BBE1F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6A2C016C-2AD5-B66F-E554-3000F9F1C62D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DAF5422-DC5A-95E6-FCF0-97A509323C43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F639B53B-4D88-96D1-385A-8929B19A4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599847"/>
                  </p:ext>
                </p:extLst>
              </p:nvPr>
            </p:nvGraphicFramePr>
            <p:xfrm>
              <a:off x="9754311" y="1459602"/>
              <a:ext cx="707800" cy="707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F639B53B-4D88-96D1-385A-8929B19A4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4311" y="1459602"/>
                <a:ext cx="707800" cy="7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Cylinder">
                <a:extLst>
                  <a:ext uri="{FF2B5EF4-FFF2-40B4-BE49-F238E27FC236}">
                    <a16:creationId xmlns:a16="http://schemas.microsoft.com/office/drawing/2014/main" id="{0332315E-5E57-0B45-7754-888B23F7E4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9633122"/>
                  </p:ext>
                </p:extLst>
              </p:nvPr>
            </p:nvGraphicFramePr>
            <p:xfrm>
              <a:off x="9754311" y="4906490"/>
              <a:ext cx="1181987" cy="19093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81987" cy="190935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9589" ay="-180874" az="-1069892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62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Cylinder">
                <a:extLst>
                  <a:ext uri="{FF2B5EF4-FFF2-40B4-BE49-F238E27FC236}">
                    <a16:creationId xmlns:a16="http://schemas.microsoft.com/office/drawing/2014/main" id="{0332315E-5E57-0B45-7754-888B23F7E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4311" y="4906490"/>
                <a:ext cx="1181987" cy="190935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D7046CC-BADD-5B58-0EA7-68E48E2CB652}"/>
              </a:ext>
            </a:extLst>
          </p:cNvPr>
          <p:cNvSpPr/>
          <p:nvPr/>
        </p:nvSpPr>
        <p:spPr>
          <a:xfrm>
            <a:off x="9754311" y="4906490"/>
            <a:ext cx="1181987" cy="279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882528-2631-315B-40C4-CC368B67D273}"/>
              </a:ext>
            </a:extLst>
          </p:cNvPr>
          <p:cNvSpPr/>
          <p:nvPr/>
        </p:nvSpPr>
        <p:spPr>
          <a:xfrm>
            <a:off x="9758759" y="6537168"/>
            <a:ext cx="1209468" cy="279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028AB6C-10A4-BC2B-04A8-1FFD24ADE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r="3444" b="32502"/>
          <a:stretch>
            <a:fillRect/>
          </a:stretch>
        </p:blipFill>
        <p:spPr bwMode="auto">
          <a:xfrm>
            <a:off x="9120530" y="3787753"/>
            <a:ext cx="2502584" cy="7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672D8EF-F421-E9DF-8B67-11377C92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B675-44F4-8EDF-1880-5A1521602976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2786472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B3E2-1CF2-2563-F3FB-52A407D6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60AE96B1-8632-F744-3DD5-DDC3006BC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r="3444" b="32502"/>
          <a:stretch>
            <a:fillRect/>
          </a:stretch>
        </p:blipFill>
        <p:spPr bwMode="auto">
          <a:xfrm>
            <a:off x="9120530" y="3787753"/>
            <a:ext cx="2502584" cy="7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A296D0-0EC1-0D55-0525-E15B5A5F835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9E05E4-FFE1-29D4-89B0-E1C3B40C1926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34097-3896-ADF0-1B4B-9CDCC8477CDD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EDF58-F587-BCBF-C978-A75E28F8B8E7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A2851-C0C6-3453-3C7E-B04608C357A0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F286F-CE11-F7B1-A6A7-7FC078DB1B66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tangle: 2">
            <a:extLst>
              <a:ext uri="{FF2B5EF4-FFF2-40B4-BE49-F238E27FC236}">
                <a16:creationId xmlns:a16="http://schemas.microsoft.com/office/drawing/2014/main" id="{D38E9B6B-0853-33B9-0F73-7790806E755C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A86AD-0C34-3810-A2BC-4B87BCAE7514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7A4E2-37BE-60B2-F062-8CD8B0775D6D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E7EBEF-8082-F5C4-53CD-8BF9674D0BD8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71888-BD33-0135-2B43-40232B66891D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A884F8-3888-F63C-E0B8-A977DEEBE4F7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B2180C-650E-0A16-67C6-5753C55B80AC}"/>
              </a:ext>
            </a:extLst>
          </p:cNvPr>
          <p:cNvSpPr/>
          <p:nvPr/>
        </p:nvSpPr>
        <p:spPr>
          <a:xfrm>
            <a:off x="208187" y="4623260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E4A8A1-1CBC-9F35-938D-D8064F113558}"/>
              </a:ext>
            </a:extLst>
          </p:cNvPr>
          <p:cNvSpPr txBox="1"/>
          <p:nvPr/>
        </p:nvSpPr>
        <p:spPr>
          <a:xfrm>
            <a:off x="3001543" y="4937151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E6A1B9-A486-2278-3D33-F61939A8AC5E}"/>
              </a:ext>
            </a:extLst>
          </p:cNvPr>
          <p:cNvSpPr txBox="1"/>
          <p:nvPr/>
        </p:nvSpPr>
        <p:spPr>
          <a:xfrm>
            <a:off x="486711" y="5972525"/>
            <a:ext cx="3055869" cy="3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Array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123494-A731-E80E-17D1-AE6F18D2A580}"/>
              </a:ext>
            </a:extLst>
          </p:cNvPr>
          <p:cNvSpPr txBox="1"/>
          <p:nvPr/>
        </p:nvSpPr>
        <p:spPr>
          <a:xfrm>
            <a:off x="3023634" y="5948318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array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'grid'</a:t>
            </a:r>
            <a:r>
              <a:rPr lang="en-US" dirty="0"/>
              <a:t>, counts=(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), step=(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))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60324E68-6535-755F-D3DE-344DFC65A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54543" y="2270947"/>
              <a:ext cx="913102" cy="14151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13102" cy="1415192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 descr="Light Gray Cylinder">
                <a:extLst>
                  <a:ext uri="{FF2B5EF4-FFF2-40B4-BE49-F238E27FC236}">
                    <a16:creationId xmlns:a16="http://schemas.microsoft.com/office/drawing/2014/main" id="{60324E68-6535-755F-D3DE-344DFC65A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4543" y="2270947"/>
                <a:ext cx="913102" cy="1415192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751C6FB7-3ED5-437E-7731-97E5E7B9EFCE}"/>
              </a:ext>
            </a:extLst>
          </p:cNvPr>
          <p:cNvSpPr/>
          <p:nvPr/>
        </p:nvSpPr>
        <p:spPr>
          <a:xfrm>
            <a:off x="9801695" y="2330887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72FC405-B065-352E-1684-9C4BF94C9ED9}"/>
              </a:ext>
            </a:extLst>
          </p:cNvPr>
          <p:cNvCxnSpPr>
            <a:cxnSpLocks/>
          </p:cNvCxnSpPr>
          <p:nvPr/>
        </p:nvCxnSpPr>
        <p:spPr>
          <a:xfrm>
            <a:off x="10188572" y="2444165"/>
            <a:ext cx="22523" cy="10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139B098C-4171-ECAB-AAB2-042EBEAD6F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302" y="1523820"/>
              <a:ext cx="707800" cy="7078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7800" cy="707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33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139B098C-4171-ECAB-AAB2-042EBEAD6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302" y="1523820"/>
                <a:ext cx="707800" cy="7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Cylinder">
                <a:extLst>
                  <a:ext uri="{FF2B5EF4-FFF2-40B4-BE49-F238E27FC236}">
                    <a16:creationId xmlns:a16="http://schemas.microsoft.com/office/drawing/2014/main" id="{CF913ED2-E182-10F9-C8F4-757F76DE70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16454" y="4260093"/>
              <a:ext cx="894079" cy="14442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94079" cy="1444273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9589" ay="-180874" az="-1069892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35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Cylinder">
                <a:extLst>
                  <a:ext uri="{FF2B5EF4-FFF2-40B4-BE49-F238E27FC236}">
                    <a16:creationId xmlns:a16="http://schemas.microsoft.com/office/drawing/2014/main" id="{CF913ED2-E182-10F9-C8F4-757F76DE7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6454" y="4260093"/>
                <a:ext cx="894079" cy="144427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F5F35A3-188A-C800-8233-A3D747F0471B}"/>
              </a:ext>
            </a:extLst>
          </p:cNvPr>
          <p:cNvSpPr/>
          <p:nvPr/>
        </p:nvSpPr>
        <p:spPr>
          <a:xfrm>
            <a:off x="9954095" y="4334574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1DFF68-D231-39B3-23F5-22441E2B5457}"/>
              </a:ext>
            </a:extLst>
          </p:cNvPr>
          <p:cNvSpPr/>
          <p:nvPr/>
        </p:nvSpPr>
        <p:spPr>
          <a:xfrm>
            <a:off x="9926614" y="5453834"/>
            <a:ext cx="773753" cy="174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F63F68F8-976E-0718-E599-FD12077D76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25002" y="5972525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F63F68F8-976E-0718-E599-FD12077D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5002" y="5972525"/>
                <a:ext cx="580660" cy="65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Light Gray Cube">
                <a:extLst>
                  <a:ext uri="{FF2B5EF4-FFF2-40B4-BE49-F238E27FC236}">
                    <a16:creationId xmlns:a16="http://schemas.microsoft.com/office/drawing/2014/main" id="{BBF8F771-8BF4-CA56-18BE-3D6D4A1000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4617" y="6012500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Light Gray Cube">
                <a:extLst>
                  <a:ext uri="{FF2B5EF4-FFF2-40B4-BE49-F238E27FC236}">
                    <a16:creationId xmlns:a16="http://schemas.microsoft.com/office/drawing/2014/main" id="{BBF8F771-8BF4-CA56-18BE-3D6D4A100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4617" y="6012500"/>
                <a:ext cx="580660" cy="65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Light Gray Cube">
                <a:extLst>
                  <a:ext uri="{FF2B5EF4-FFF2-40B4-BE49-F238E27FC236}">
                    <a16:creationId xmlns:a16="http://schemas.microsoft.com/office/drawing/2014/main" id="{98672A34-AC11-5AD6-CDF7-B6285B6609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71212" y="6029989"/>
              <a:ext cx="580660" cy="658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0660" cy="6582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20052" ay="1914553" az="10053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71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Light Gray Cube">
                <a:extLst>
                  <a:ext uri="{FF2B5EF4-FFF2-40B4-BE49-F238E27FC236}">
                    <a16:creationId xmlns:a16="http://schemas.microsoft.com/office/drawing/2014/main" id="{98672A34-AC11-5AD6-CDF7-B6285B660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1212" y="6029989"/>
                <a:ext cx="580660" cy="658225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2AD856B-C624-AD21-D693-0B98DAAFB60C}"/>
              </a:ext>
            </a:extLst>
          </p:cNvPr>
          <p:cNvSpPr txBox="1"/>
          <p:nvPr/>
        </p:nvSpPr>
        <p:spPr>
          <a:xfrm>
            <a:off x="10344741" y="6009472"/>
            <a:ext cx="580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ECEF9E-3B64-2EE9-2104-856CBE18F97C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9D8E6EE-BC7C-C402-B67C-22139E72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4FA05-D0C9-A032-C6C5-58729EFA46B2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1262868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BE8C0-C715-0C2D-421D-0E71180B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C8133F-2AE1-0920-0863-821FD0C213C2}"/>
              </a:ext>
            </a:extLst>
          </p:cNvPr>
          <p:cNvSpPr/>
          <p:nvPr/>
        </p:nvSpPr>
        <p:spPr>
          <a:xfrm>
            <a:off x="190802" y="5701373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64C04-4005-80B6-3F23-529A0E20AB7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8FE56E-D127-19D0-D618-93E472F4A8A0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14E70-5824-B33D-261B-726E11A1425F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48259-7C0E-2CF4-BDD4-64BABFDACB34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B3FE8-7EE3-A32A-FA1E-BCC9D7D7FC46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52778-5914-EC87-0728-9805108578BF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23" name="Rectangle: 2">
            <a:extLst>
              <a:ext uri="{FF2B5EF4-FFF2-40B4-BE49-F238E27FC236}">
                <a16:creationId xmlns:a16="http://schemas.microsoft.com/office/drawing/2014/main" id="{62CDEB0D-738D-E922-3493-3F8E4E0ED033}"/>
              </a:ext>
            </a:extLst>
          </p:cNvPr>
          <p:cNvSpPr/>
          <p:nvPr/>
        </p:nvSpPr>
        <p:spPr>
          <a:xfrm>
            <a:off x="190556" y="2355117"/>
            <a:ext cx="8523691" cy="11326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68278-AA7B-F4C3-FC7F-5519B8133786}"/>
              </a:ext>
            </a:extLst>
          </p:cNvPr>
          <p:cNvSpPr txBox="1"/>
          <p:nvPr/>
        </p:nvSpPr>
        <p:spPr>
          <a:xfrm>
            <a:off x="279127" y="274012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23FA2-E878-141E-99E7-3AF5216167B4}"/>
              </a:ext>
            </a:extLst>
          </p:cNvPr>
          <p:cNvSpPr txBox="1"/>
          <p:nvPr/>
        </p:nvSpPr>
        <p:spPr>
          <a:xfrm>
            <a:off x="3001543" y="2713301"/>
            <a:ext cx="5909761" cy="35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6A858A-5F58-C500-220A-47B5461B09C3}"/>
              </a:ext>
            </a:extLst>
          </p:cNvPr>
          <p:cNvSpPr/>
          <p:nvPr/>
        </p:nvSpPr>
        <p:spPr>
          <a:xfrm>
            <a:off x="190556" y="3557780"/>
            <a:ext cx="8523691" cy="940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1B277B-938C-EF3A-8594-F31C2B47648B}"/>
              </a:ext>
            </a:extLst>
          </p:cNvPr>
          <p:cNvSpPr txBox="1"/>
          <p:nvPr/>
        </p:nvSpPr>
        <p:spPr>
          <a:xfrm>
            <a:off x="408548" y="3859602"/>
            <a:ext cx="3055869" cy="2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Boolean</a:t>
            </a:r>
            <a:endParaRPr lang="en-US" sz="24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7E648-E493-FB8B-ECCB-69DDA32AC45E}"/>
              </a:ext>
            </a:extLst>
          </p:cNvPr>
          <p:cNvSpPr txBox="1"/>
          <p:nvPr/>
        </p:nvSpPr>
        <p:spPr>
          <a:xfrm>
            <a:off x="3001543" y="3865342"/>
            <a:ext cx="7630732" cy="31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/>
              <a:t>(A=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B=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'sphere'</a:t>
            </a:r>
            <a:r>
              <a:rPr lang="en-US" dirty="0"/>
              <a:t>, op=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'difference'</a:t>
            </a:r>
            <a:r>
              <a:rPr lang="en-US" dirty="0"/>
              <a:t>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A9DB13-F6E3-E481-6BA1-607A378A9D70}"/>
              </a:ext>
            </a:extLst>
          </p:cNvPr>
          <p:cNvSpPr/>
          <p:nvPr/>
        </p:nvSpPr>
        <p:spPr>
          <a:xfrm>
            <a:off x="208187" y="4623260"/>
            <a:ext cx="8523691" cy="969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7D5916-399F-89EC-D31E-08317A0E96E2}"/>
              </a:ext>
            </a:extLst>
          </p:cNvPr>
          <p:cNvSpPr txBox="1"/>
          <p:nvPr/>
        </p:nvSpPr>
        <p:spPr>
          <a:xfrm>
            <a:off x="3001543" y="4937151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bridge_loops</a:t>
            </a:r>
            <a:r>
              <a:rPr lang="en-US" dirty="0"/>
              <a:t>([c1,c2,c3], smooth=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0.6</a:t>
            </a:r>
            <a:r>
              <a:rPr lang="en-US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F234FE-6BD4-A308-196A-CFDF6A4376CC}"/>
              </a:ext>
            </a:extLst>
          </p:cNvPr>
          <p:cNvSpPr txBox="1"/>
          <p:nvPr/>
        </p:nvSpPr>
        <p:spPr>
          <a:xfrm>
            <a:off x="486711" y="5972525"/>
            <a:ext cx="3055869" cy="3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Array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8F4B4-11FE-C670-645D-A6850B9E31AF}"/>
              </a:ext>
            </a:extLst>
          </p:cNvPr>
          <p:cNvSpPr txBox="1"/>
          <p:nvPr/>
        </p:nvSpPr>
        <p:spPr>
          <a:xfrm>
            <a:off x="3023634" y="5948318"/>
            <a:ext cx="7630732" cy="32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array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'cube'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'grid'</a:t>
            </a:r>
            <a:r>
              <a:rPr lang="en-US" dirty="0"/>
              <a:t>, counts=(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dirty="0"/>
              <a:t>), step=(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r>
              <a:rPr lang="en-US" dirty="0"/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97188-1BE8-753C-55F9-836213F0EFA9}"/>
              </a:ext>
            </a:extLst>
          </p:cNvPr>
          <p:cNvSpPr txBox="1"/>
          <p:nvPr/>
        </p:nvSpPr>
        <p:spPr>
          <a:xfrm>
            <a:off x="9190457" y="2808411"/>
            <a:ext cx="2683273" cy="221056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tx1"/>
                </a:solidFill>
                <a:cs typeface="Cascadia Mono SemiBold" panose="020B0609020000020004" pitchFamily="49" charset="0"/>
              </a:rPr>
              <a:t>Five types of code blocks to express almost every 3d object.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73B84-B5FA-28A9-FC49-F4DC53E820AA}"/>
              </a:ext>
            </a:extLst>
          </p:cNvPr>
          <p:cNvSpPr txBox="1"/>
          <p:nvPr/>
        </p:nvSpPr>
        <p:spPr>
          <a:xfrm>
            <a:off x="464620" y="4934387"/>
            <a:ext cx="30558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Loft / Bridge Loop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0B0206E-5958-539C-D455-5E022EE8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39175-8E0A-64F8-9823-C7D65B788357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3539873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0A121-1249-60A9-17E0-8C6C887B9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6A5CB5-D721-89DE-2929-838026FD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545" y="3043237"/>
            <a:ext cx="6870398" cy="945644"/>
          </a:xfrm>
        </p:spPr>
        <p:txBody>
          <a:bodyPr>
            <a:normAutofit/>
          </a:bodyPr>
          <a:lstStyle/>
          <a:p>
            <a:pPr algn="ctr" defTabSz="457200"/>
            <a:r>
              <a:rPr lang="en-US" altLang="zh-CN" sz="32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Dataset Construction</a:t>
            </a:r>
            <a:endParaRPr lang="zh-CN" altLang="en-US" sz="32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9364-BD3F-4C16-B6D4-6CEA5D521942}"/>
              </a:ext>
            </a:extLst>
          </p:cNvPr>
          <p:cNvSpPr txBox="1">
            <a:spLocks/>
          </p:cNvSpPr>
          <p:nvPr/>
        </p:nvSpPr>
        <p:spPr>
          <a:xfrm>
            <a:off x="2027075" y="2123475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2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2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622D6A-3C1B-2530-B1A3-9544A9A23C8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CEC79-28BB-6ABF-07DC-735F304E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88D53-40D6-60D5-E026-98B82A6DEBBF}"/>
              </a:ext>
            </a:extLst>
          </p:cNvPr>
          <p:cNvSpPr txBox="1"/>
          <p:nvPr/>
        </p:nvSpPr>
        <p:spPr>
          <a:xfrm>
            <a:off x="5035268" y="8178260"/>
            <a:ext cx="51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Train a part-level inference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1F0677-E20E-D190-38FF-8606DFAB4DBD}"/>
              </a:ext>
            </a:extLst>
          </p:cNvPr>
          <p:cNvSpPr txBox="1"/>
          <p:nvPr/>
        </p:nvSpPr>
        <p:spPr>
          <a:xfrm>
            <a:off x="1829574" y="2062764"/>
            <a:ext cx="8444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Aim: Construct an (object point cloud, code) dataset for the inference model to learn from.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C95AC-3DE0-7D20-27FE-2301609A120A}"/>
              </a:ext>
            </a:extLst>
          </p:cNvPr>
          <p:cNvSpPr txBox="1"/>
          <p:nvPr/>
        </p:nvSpPr>
        <p:spPr>
          <a:xfrm>
            <a:off x="1131470" y="4404954"/>
            <a:ext cx="844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Structural, </a:t>
            </a:r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 by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A0CC01-196C-CEE8-95AE-40975A35C7CF}"/>
              </a:ext>
            </a:extLst>
          </p:cNvPr>
          <p:cNvGrpSpPr/>
          <p:nvPr/>
        </p:nvGrpSpPr>
        <p:grpSpPr>
          <a:xfrm>
            <a:off x="2971501" y="3265626"/>
            <a:ext cx="6416284" cy="911295"/>
            <a:chOff x="2971501" y="3265626"/>
            <a:chExt cx="6416284" cy="91129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216A929-6AA7-726D-24E2-A470A801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" t="19421" r="61236" b="36558"/>
            <a:stretch>
              <a:fillRect/>
            </a:stretch>
          </p:blipFill>
          <p:spPr>
            <a:xfrm>
              <a:off x="3308517" y="3265626"/>
              <a:ext cx="957370" cy="9112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E2D7FCF-0F87-2E27-2170-F1F4097A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77956" r="-1681" b="12283"/>
            <a:stretch>
              <a:fillRect/>
            </a:stretch>
          </p:blipFill>
          <p:spPr>
            <a:xfrm>
              <a:off x="4718463" y="3536673"/>
              <a:ext cx="4502036" cy="462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D9701-1DFE-E539-D81B-1988B24F6396}"/>
                </a:ext>
              </a:extLst>
            </p:cNvPr>
            <p:cNvSpPr txBox="1"/>
            <p:nvPr/>
          </p:nvSpPr>
          <p:spPr>
            <a:xfrm>
              <a:off x="4390533" y="3631952"/>
              <a:ext cx="221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422FFD-E6EF-02BE-D6A8-3F311A3B0B45}"/>
                </a:ext>
              </a:extLst>
            </p:cNvPr>
            <p:cNvSpPr txBox="1"/>
            <p:nvPr/>
          </p:nvSpPr>
          <p:spPr>
            <a:xfrm>
              <a:off x="2971501" y="3536674"/>
              <a:ext cx="150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56D634-9628-114D-77FC-7108718A0DEE}"/>
                </a:ext>
              </a:extLst>
            </p:cNvPr>
            <p:cNvSpPr txBox="1"/>
            <p:nvPr/>
          </p:nvSpPr>
          <p:spPr>
            <a:xfrm>
              <a:off x="9237697" y="3578881"/>
              <a:ext cx="150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B18EC73-5272-8FC0-3BF2-FFAB754E79CC}"/>
              </a:ext>
            </a:extLst>
          </p:cNvPr>
          <p:cNvSpPr txBox="1"/>
          <p:nvPr/>
        </p:nvSpPr>
        <p:spPr>
          <a:xfrm>
            <a:off x="6335944" y="4404954"/>
            <a:ext cx="197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147653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41F80-A2C3-5785-4D6F-0A0EDF8C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17E85B-CD31-9CB0-133E-AD8230823BF5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60B2A-928A-DF2A-DBFE-85BB1BE0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30FAB-20EC-F649-8CCB-CA413AA2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5" r="3986" b="86101"/>
          <a:stretch>
            <a:fillRect/>
          </a:stretch>
        </p:blipFill>
        <p:spPr>
          <a:xfrm>
            <a:off x="504190" y="5055506"/>
            <a:ext cx="4382551" cy="37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736956-CC79-E372-26DC-C02E298A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79" r="1018" b="12283"/>
          <a:stretch>
            <a:fillRect/>
          </a:stretch>
        </p:blipFill>
        <p:spPr>
          <a:xfrm>
            <a:off x="519596" y="2876613"/>
            <a:ext cx="4382550" cy="470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5DC0FD-0EAD-105E-25E5-140BD1B6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872" r="20979" b="26371"/>
          <a:stretch>
            <a:fillRect/>
          </a:stretch>
        </p:blipFill>
        <p:spPr>
          <a:xfrm>
            <a:off x="498557" y="4101686"/>
            <a:ext cx="4403589" cy="287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B2792-AD29-DDC9-B5EF-EA0E5A9AED97}"/>
              </a:ext>
            </a:extLst>
          </p:cNvPr>
          <p:cNvSpPr txBox="1"/>
          <p:nvPr/>
        </p:nvSpPr>
        <p:spPr>
          <a:xfrm>
            <a:off x="5035268" y="8178260"/>
            <a:ext cx="51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Train a part-level inference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7FE3A-9CEC-4A1D-C569-22112B3CAED1}"/>
              </a:ext>
            </a:extLst>
          </p:cNvPr>
          <p:cNvSpPr txBox="1"/>
          <p:nvPr/>
        </p:nvSpPr>
        <p:spPr>
          <a:xfrm>
            <a:off x="4722993" y="7256604"/>
            <a:ext cx="578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1: Write probabilistic programs to generate blender codes  -&gt;  execute them to get 3d shape -&gt; </a:t>
            </a:r>
            <a:r>
              <a:rPr lang="en-US" b="1" dirty="0"/>
              <a:t>build the part-level dataset and train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99AF7-8278-038F-A26D-215ED8886476}"/>
              </a:ext>
            </a:extLst>
          </p:cNvPr>
          <p:cNvSpPr txBox="1"/>
          <p:nvPr/>
        </p:nvSpPr>
        <p:spPr>
          <a:xfrm>
            <a:off x="219556" y="1688177"/>
            <a:ext cx="44277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Code generation Programs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4142FD-CF56-EBDB-B7EC-6B7C16B8E178}"/>
              </a:ext>
            </a:extLst>
          </p:cNvPr>
          <p:cNvSpPr/>
          <p:nvPr/>
        </p:nvSpPr>
        <p:spPr>
          <a:xfrm>
            <a:off x="2148622" y="2095629"/>
            <a:ext cx="221457" cy="5562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35F18-186B-B8CD-1DC0-B598CBDF66E3}"/>
              </a:ext>
            </a:extLst>
          </p:cNvPr>
          <p:cNvSpPr txBox="1"/>
          <p:nvPr/>
        </p:nvSpPr>
        <p:spPr>
          <a:xfrm>
            <a:off x="1657143" y="5556511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7431F5-9D72-4070-4893-87846199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20" t="36956" r="64695" b="27404"/>
          <a:stretch>
            <a:fillRect/>
          </a:stretch>
        </p:blipFill>
        <p:spPr>
          <a:xfrm>
            <a:off x="5789433" y="2587279"/>
            <a:ext cx="831272" cy="841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771342-9994-9BA2-B727-F1A02896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039" r="32672" b="66016"/>
          <a:stretch>
            <a:fillRect/>
          </a:stretch>
        </p:blipFill>
        <p:spPr>
          <a:xfrm>
            <a:off x="5812977" y="3794983"/>
            <a:ext cx="805738" cy="737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4DED65-F588-F8B3-E770-8C22AFE110AE}"/>
              </a:ext>
            </a:extLst>
          </p:cNvPr>
          <p:cNvSpPr txBox="1"/>
          <p:nvPr/>
        </p:nvSpPr>
        <p:spPr>
          <a:xfrm>
            <a:off x="7060206" y="5902974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88159-B8C7-1A81-542A-B013C82EA595}"/>
              </a:ext>
            </a:extLst>
          </p:cNvPr>
          <p:cNvSpPr txBox="1"/>
          <p:nvPr/>
        </p:nvSpPr>
        <p:spPr>
          <a:xfrm>
            <a:off x="2360661" y="2499157"/>
            <a:ext cx="262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 level Blender codes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DE370A-B4DE-6A69-0851-85C1F5959169}"/>
              </a:ext>
            </a:extLst>
          </p:cNvPr>
          <p:cNvSpPr/>
          <p:nvPr/>
        </p:nvSpPr>
        <p:spPr>
          <a:xfrm>
            <a:off x="5117652" y="2957232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C5D9B74-7AB4-1E58-E955-22FE7C49B8C9}"/>
              </a:ext>
            </a:extLst>
          </p:cNvPr>
          <p:cNvSpPr/>
          <p:nvPr/>
        </p:nvSpPr>
        <p:spPr>
          <a:xfrm>
            <a:off x="5153009" y="3987220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7CBD1C3-2336-44AC-E05E-BCD0B7E2F155}"/>
              </a:ext>
            </a:extLst>
          </p:cNvPr>
          <p:cNvSpPr/>
          <p:nvPr/>
        </p:nvSpPr>
        <p:spPr>
          <a:xfrm>
            <a:off x="5187806" y="4989167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FED3A7-E965-607D-403A-7C8051B3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78" t="72507" r="67047" b="21040"/>
          <a:stretch>
            <a:fillRect/>
          </a:stretch>
        </p:blipFill>
        <p:spPr>
          <a:xfrm>
            <a:off x="5812977" y="4863399"/>
            <a:ext cx="733335" cy="636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2CEC3D-B3D0-7DF8-69DB-A6F4CEA1D7D2}"/>
              </a:ext>
            </a:extLst>
          </p:cNvPr>
          <p:cNvSpPr/>
          <p:nvPr/>
        </p:nvSpPr>
        <p:spPr>
          <a:xfrm>
            <a:off x="6789060" y="3879510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34506A-102D-0399-8B78-9E409463EDD8}"/>
              </a:ext>
            </a:extLst>
          </p:cNvPr>
          <p:cNvSpPr txBox="1"/>
          <p:nvPr/>
        </p:nvSpPr>
        <p:spPr>
          <a:xfrm>
            <a:off x="9153014" y="4038444"/>
            <a:ext cx="303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(point cloud, blender codes) 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pattern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14BFC-7E74-4F28-B5BC-25BD7C6DD3B2}"/>
              </a:ext>
            </a:extLst>
          </p:cNvPr>
          <p:cNvSpPr txBox="1"/>
          <p:nvPr/>
        </p:nvSpPr>
        <p:spPr>
          <a:xfrm>
            <a:off x="9422072" y="4747228"/>
            <a:ext cx="260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Train 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part-level 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inference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0C2A5E-7C25-A13F-83C2-BC4187E62370}"/>
              </a:ext>
            </a:extLst>
          </p:cNvPr>
          <p:cNvSpPr txBox="1"/>
          <p:nvPr/>
        </p:nvSpPr>
        <p:spPr>
          <a:xfrm>
            <a:off x="4367607" y="5681082"/>
            <a:ext cx="191150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Blender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D1061BA-D942-9C3D-5687-935FC7FDD6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" t="19421" r="61236" b="36558"/>
          <a:stretch>
            <a:fillRect/>
          </a:stretch>
        </p:blipFill>
        <p:spPr>
          <a:xfrm>
            <a:off x="7424096" y="2509907"/>
            <a:ext cx="957370" cy="911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87D5D1-45B8-C8C0-8897-AA226624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30" r="23120" b="54165"/>
          <a:stretch>
            <a:fillRect/>
          </a:stretch>
        </p:blipFill>
        <p:spPr>
          <a:xfrm>
            <a:off x="7424096" y="3659310"/>
            <a:ext cx="1082960" cy="966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512F88-A0CA-7E68-C37D-AA8B6BBA5E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568" t="60070" r="66007" b="19847"/>
          <a:stretch>
            <a:fillRect/>
          </a:stretch>
        </p:blipFill>
        <p:spPr>
          <a:xfrm>
            <a:off x="7724294" y="4870571"/>
            <a:ext cx="435933" cy="988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03D89216-9506-5808-7504-8EC461A9733E}"/>
              </a:ext>
            </a:extLst>
          </p:cNvPr>
          <p:cNvSpPr/>
          <p:nvPr/>
        </p:nvSpPr>
        <p:spPr>
          <a:xfrm>
            <a:off x="8696740" y="3919388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DAB6BDC-2987-DB56-586F-2292884B3A8E}"/>
              </a:ext>
            </a:extLst>
          </p:cNvPr>
          <p:cNvGrpSpPr/>
          <p:nvPr/>
        </p:nvGrpSpPr>
        <p:grpSpPr>
          <a:xfrm>
            <a:off x="8834647" y="3241952"/>
            <a:ext cx="3050023" cy="594437"/>
            <a:chOff x="5631359" y="1691183"/>
            <a:chExt cx="6416284" cy="91129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EB5694-B264-36A0-082F-C1185636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2" t="19421" r="61236" b="36558"/>
            <a:stretch>
              <a:fillRect/>
            </a:stretch>
          </p:blipFill>
          <p:spPr>
            <a:xfrm>
              <a:off x="5968375" y="1691183"/>
              <a:ext cx="957370" cy="9112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D1302B-3578-757C-3DC6-6A6641D0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" t="75965" r="-1360" b="12283"/>
            <a:stretch>
              <a:fillRect/>
            </a:stretch>
          </p:blipFill>
          <p:spPr>
            <a:xfrm>
              <a:off x="7378321" y="1867980"/>
              <a:ext cx="4487805" cy="556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A36458-26FB-2F0A-1790-73E10658C5D2}"/>
                </a:ext>
              </a:extLst>
            </p:cNvPr>
            <p:cNvSpPr txBox="1"/>
            <p:nvPr/>
          </p:nvSpPr>
          <p:spPr>
            <a:xfrm>
              <a:off x="7050391" y="2057509"/>
              <a:ext cx="221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8C8555-4A0B-CA45-EFBE-78F88F4A8150}"/>
                </a:ext>
              </a:extLst>
            </p:cNvPr>
            <p:cNvSpPr txBox="1"/>
            <p:nvPr/>
          </p:nvSpPr>
          <p:spPr>
            <a:xfrm>
              <a:off x="5631359" y="1962231"/>
              <a:ext cx="150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2D56F1-528D-9145-D47F-85DE1DDE2649}"/>
                </a:ext>
              </a:extLst>
            </p:cNvPr>
            <p:cNvSpPr txBox="1"/>
            <p:nvPr/>
          </p:nvSpPr>
          <p:spPr>
            <a:xfrm>
              <a:off x="11897555" y="2004438"/>
              <a:ext cx="150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</p:grpSp>
      <p:sp>
        <p:nvSpPr>
          <p:cNvPr id="5" name="TextBox 66">
            <a:extLst>
              <a:ext uri="{FF2B5EF4-FFF2-40B4-BE49-F238E27FC236}">
                <a16:creationId xmlns:a16="http://schemas.microsoft.com/office/drawing/2014/main" id="{83A0ED90-249F-CF48-5639-24453FE9D25F}"/>
              </a:ext>
            </a:extLst>
          </p:cNvPr>
          <p:cNvSpPr txBox="1"/>
          <p:nvPr/>
        </p:nvSpPr>
        <p:spPr>
          <a:xfrm>
            <a:off x="-1527636" y="1050517"/>
            <a:ext cx="55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Part-level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B0639-C311-CC97-2D83-24CAA69E6094}"/>
              </a:ext>
            </a:extLst>
          </p:cNvPr>
          <p:cNvSpPr txBox="1"/>
          <p:nvPr/>
        </p:nvSpPr>
        <p:spPr>
          <a:xfrm>
            <a:off x="5386937" y="5797057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24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22" grpId="0"/>
      <p:bldP spid="23" grpId="0"/>
      <p:bldP spid="24" grpId="0" animBg="1"/>
      <p:bldP spid="25" grpId="0" animBg="1"/>
      <p:bldP spid="26" grpId="0" animBg="1"/>
      <p:bldP spid="30" grpId="0" animBg="1"/>
      <p:bldP spid="31" grpId="0"/>
      <p:bldP spid="36" grpId="0"/>
      <p:bldP spid="38" grpId="0"/>
      <p:bldP spid="43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88E4-75A6-3724-8E70-F9C396DE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3BA0B0-B859-A919-BC63-F6690342B10C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09FD1-73FE-0C3A-F343-ABDD33C9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0"/>
            <a:ext cx="5879841" cy="1068284"/>
          </a:xfrm>
        </p:spPr>
        <p:txBody>
          <a:bodyPr/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Basic Idea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108C39F-9F74-0D83-52A6-9D8F1B61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7" r="1006" b="86101"/>
          <a:stretch>
            <a:fillRect/>
          </a:stretch>
        </p:blipFill>
        <p:spPr>
          <a:xfrm>
            <a:off x="7122667" y="4882888"/>
            <a:ext cx="4518613" cy="54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D1C6FB-6980-9BE0-2636-339B71BC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75965" r="-1360" b="12283"/>
          <a:stretch>
            <a:fillRect/>
          </a:stretch>
        </p:blipFill>
        <p:spPr>
          <a:xfrm>
            <a:off x="7138072" y="2790763"/>
            <a:ext cx="4487805" cy="556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05C0DB-C71F-DD3D-0DFF-024D5160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051" r="18713" b="26371"/>
          <a:stretch>
            <a:fillRect/>
          </a:stretch>
        </p:blipFill>
        <p:spPr>
          <a:xfrm>
            <a:off x="7117034" y="3919132"/>
            <a:ext cx="4529877" cy="470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7843D-292F-5D38-8368-17121082E98A}"/>
              </a:ext>
            </a:extLst>
          </p:cNvPr>
          <p:cNvSpPr txBox="1"/>
          <p:nvPr/>
        </p:nvSpPr>
        <p:spPr>
          <a:xfrm>
            <a:off x="5035268" y="8178260"/>
            <a:ext cx="51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Train a part-level inference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AF14F-93BA-91FA-7BCD-4C4E429BCD30}"/>
              </a:ext>
            </a:extLst>
          </p:cNvPr>
          <p:cNvSpPr txBox="1"/>
          <p:nvPr/>
        </p:nvSpPr>
        <p:spPr>
          <a:xfrm>
            <a:off x="4722993" y="7256604"/>
            <a:ext cx="578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1: Write probabilistic programs to generate blender codes  -&gt;  execute them to get 3d shape -&gt; </a:t>
            </a:r>
            <a:r>
              <a:rPr lang="en-US" b="1" dirty="0"/>
              <a:t>build the part-level dataset and train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292E22-46ED-0552-9185-415675DF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t="19421" r="61236" b="36558"/>
          <a:stretch>
            <a:fillRect/>
          </a:stretch>
        </p:blipFill>
        <p:spPr>
          <a:xfrm>
            <a:off x="5130852" y="2517164"/>
            <a:ext cx="957370" cy="911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BE6E51-E00A-CA3B-DBC7-3369DD95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30" r="23120" b="54165"/>
          <a:stretch>
            <a:fillRect/>
          </a:stretch>
        </p:blipFill>
        <p:spPr>
          <a:xfrm>
            <a:off x="5130852" y="3666567"/>
            <a:ext cx="1082960" cy="966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F32D42-8F67-788E-0765-176D6CF3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568" t="60070" r="66007" b="19847"/>
          <a:stretch>
            <a:fillRect/>
          </a:stretch>
        </p:blipFill>
        <p:spPr>
          <a:xfrm>
            <a:off x="5431050" y="4877828"/>
            <a:ext cx="435933" cy="988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B25CF-C6C4-4F04-1016-2EE393AF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676" y="1808288"/>
            <a:ext cx="3712250" cy="4500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F402C-8F83-A28D-DCCF-B49A3F61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35" b="3281"/>
          <a:stretch>
            <a:fillRect/>
          </a:stretch>
        </p:blipFill>
        <p:spPr>
          <a:xfrm>
            <a:off x="401450" y="2317048"/>
            <a:ext cx="4090675" cy="338174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466113F-E7E7-9E3D-69FB-366BBA847069}"/>
              </a:ext>
            </a:extLst>
          </p:cNvPr>
          <p:cNvSpPr/>
          <p:nvPr/>
        </p:nvSpPr>
        <p:spPr>
          <a:xfrm>
            <a:off x="4485697" y="3867022"/>
            <a:ext cx="456274" cy="257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A3DED7-5216-4339-54AA-2462066BAEBA}"/>
              </a:ext>
            </a:extLst>
          </p:cNvPr>
          <p:cNvSpPr/>
          <p:nvPr/>
        </p:nvSpPr>
        <p:spPr>
          <a:xfrm>
            <a:off x="6427175" y="3938209"/>
            <a:ext cx="456274" cy="1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1FA32-43E3-9630-5431-3461271F2F66}"/>
              </a:ext>
            </a:extLst>
          </p:cNvPr>
          <p:cNvSpPr txBox="1"/>
          <p:nvPr/>
        </p:nvSpPr>
        <p:spPr>
          <a:xfrm>
            <a:off x="8589694" y="5839430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F27E-2620-4D41-5B57-5E61EA5A04ED}"/>
              </a:ext>
            </a:extLst>
          </p:cNvPr>
          <p:cNvSpPr txBox="1"/>
          <p:nvPr/>
        </p:nvSpPr>
        <p:spPr>
          <a:xfrm>
            <a:off x="4713834" y="5926157"/>
            <a:ext cx="18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sp>
        <p:nvSpPr>
          <p:cNvPr id="14" name="TextBox 66">
            <a:extLst>
              <a:ext uri="{FF2B5EF4-FFF2-40B4-BE49-F238E27FC236}">
                <a16:creationId xmlns:a16="http://schemas.microsoft.com/office/drawing/2014/main" id="{734CF643-3E95-7CD3-C617-310C66A21E16}"/>
              </a:ext>
            </a:extLst>
          </p:cNvPr>
          <p:cNvSpPr txBox="1"/>
          <p:nvPr/>
        </p:nvSpPr>
        <p:spPr>
          <a:xfrm>
            <a:off x="-1304178" y="1068284"/>
            <a:ext cx="55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Object-level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FFF38A7-6FFF-75A6-A404-D6647B7E7552}"/>
              </a:ext>
            </a:extLst>
          </p:cNvPr>
          <p:cNvSpPr/>
          <p:nvPr/>
        </p:nvSpPr>
        <p:spPr>
          <a:xfrm>
            <a:off x="4596641" y="3311992"/>
            <a:ext cx="2431613" cy="11929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C8AD6-3F75-85B4-F22C-666261BE0399}"/>
              </a:ext>
            </a:extLst>
          </p:cNvPr>
          <p:cNvSpPr txBox="1"/>
          <p:nvPr/>
        </p:nvSpPr>
        <p:spPr>
          <a:xfrm>
            <a:off x="1298176" y="6413545"/>
            <a:ext cx="983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we get the (point cloud, object ) pattern data, and can train the </a:t>
            </a:r>
            <a:r>
              <a:rPr lang="en-US" b="1" dirty="0"/>
              <a:t>object-level </a:t>
            </a:r>
            <a:r>
              <a:rPr lang="en-US" dirty="0"/>
              <a:t>inference model</a:t>
            </a:r>
          </a:p>
        </p:txBody>
      </p:sp>
    </p:spTree>
    <p:extLst>
      <p:ext uri="{BB962C8B-B14F-4D97-AF65-F5344CB8AC3E}">
        <p14:creationId xmlns:p14="http://schemas.microsoft.com/office/powerpoint/2010/main" val="36428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312 0.083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1.25E-6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0364 -0.0745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1" grpId="0"/>
      <p:bldP spid="11" grpId="1"/>
      <p:bldP spid="2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E2095-F37B-04F4-08EE-E6E65E7B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F4DFF-275A-A094-BE24-22812FF02A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69685-7DBE-56A1-8E2E-B63E77D6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545" y="3043237"/>
            <a:ext cx="6870398" cy="945644"/>
          </a:xfrm>
        </p:spPr>
        <p:txBody>
          <a:bodyPr>
            <a:normAutofit/>
          </a:bodyPr>
          <a:lstStyle/>
          <a:p>
            <a:pPr algn="ctr" defTabSz="457200"/>
            <a:r>
              <a:rPr lang="en-US" altLang="zh-CN" sz="32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Inference Model Overview</a:t>
            </a:r>
            <a:endParaRPr lang="zh-CN" altLang="en-US" sz="32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9727-E01D-20D5-2CA9-F8C83B7DB65D}"/>
              </a:ext>
            </a:extLst>
          </p:cNvPr>
          <p:cNvSpPr txBox="1">
            <a:spLocks/>
          </p:cNvSpPr>
          <p:nvPr/>
        </p:nvSpPr>
        <p:spPr>
          <a:xfrm>
            <a:off x="2027075" y="2123475"/>
            <a:ext cx="8137850" cy="83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3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0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84EC-8233-A5A5-D02E-757F2C67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967D6-DBD6-784E-8B46-7EC9C042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41" y="6858000"/>
            <a:ext cx="7252777" cy="1818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 err="1">
                <a:latin typeface="+mj-lt"/>
                <a:ea typeface="+mj-ea"/>
                <a:cs typeface="+mj-cs"/>
              </a:rPr>
              <a:t>MeshCoder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consists of two components: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a shape tokenizer 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and a code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generation model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.”</a:t>
            </a:r>
            <a:br>
              <a:rPr lang="en-US" altLang="zh-CN" sz="2400" dirty="0">
                <a:latin typeface="+mj-lt"/>
                <a:ea typeface="+mj-ea"/>
                <a:cs typeface="+mj-cs"/>
              </a:rPr>
            </a:br>
            <a:r>
              <a:rPr lang="en-US" altLang="zh-CN" sz="2400" dirty="0">
                <a:latin typeface="+mj-lt"/>
                <a:ea typeface="+mj-ea"/>
                <a:cs typeface="+mj-cs"/>
              </a:rPr>
              <a:t>“We use a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triplane-based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tokenizer to project point clouds into compact representations. </a:t>
            </a:r>
            <a:endParaRPr lang="zh-CN" alt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267F4-76B9-DABE-DF8B-19ECB8266D9A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0AB2-744D-DFD3-20BE-D3C912D9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12E67-888D-E58A-433E-C92FAE3D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" t="12192" r="88887" b="37384"/>
          <a:stretch>
            <a:fillRect/>
          </a:stretch>
        </p:blipFill>
        <p:spPr>
          <a:xfrm>
            <a:off x="447444" y="2867413"/>
            <a:ext cx="1223493" cy="23395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09C98A-9ADB-CE92-BD8D-B49A7B98DFFF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D06F6-4021-1668-3F52-B1F1ACCB0D64}"/>
              </a:ext>
            </a:extLst>
          </p:cNvPr>
          <p:cNvSpPr txBox="1"/>
          <p:nvPr/>
        </p:nvSpPr>
        <p:spPr>
          <a:xfrm>
            <a:off x="1831911" y="2981009"/>
            <a:ext cx="238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shape tokenizer</a:t>
            </a:r>
            <a:endParaRPr lang="en-US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D79EA-F4A4-0EAE-A79E-924020C0B0F2}"/>
              </a:ext>
            </a:extLst>
          </p:cNvPr>
          <p:cNvSpPr txBox="1"/>
          <p:nvPr/>
        </p:nvSpPr>
        <p:spPr>
          <a:xfrm>
            <a:off x="5344211" y="2981009"/>
            <a:ext cx="3754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code </a:t>
            </a:r>
            <a:r>
              <a:rPr lang="en-US" altLang="zh-CN" sz="18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generation model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29E7BB-030F-AA14-4429-14CBBB26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5104501" y="2603696"/>
            <a:ext cx="837128" cy="2492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F28577-096C-1577-2FAE-F3B778B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389" y="2444500"/>
            <a:ext cx="2691804" cy="326363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FDEE48-AAEE-C583-52EE-81EC64D5C41A}"/>
              </a:ext>
            </a:extLst>
          </p:cNvPr>
          <p:cNvSpPr/>
          <p:nvPr/>
        </p:nvSpPr>
        <p:spPr>
          <a:xfrm>
            <a:off x="1772817" y="3513744"/>
            <a:ext cx="2754108" cy="562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17D88F-A3AA-ACDA-3D3A-34C88AAC8425}"/>
              </a:ext>
            </a:extLst>
          </p:cNvPr>
          <p:cNvSpPr/>
          <p:nvPr/>
        </p:nvSpPr>
        <p:spPr>
          <a:xfrm>
            <a:off x="6096000" y="3513744"/>
            <a:ext cx="2385337" cy="562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6EB8E6-1813-8DF8-F3F5-6CA874845587}"/>
              </a:ext>
            </a:extLst>
          </p:cNvPr>
          <p:cNvSpPr/>
          <p:nvPr/>
        </p:nvSpPr>
        <p:spPr>
          <a:xfrm>
            <a:off x="0" y="1"/>
            <a:ext cx="12192000" cy="94550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A diagram of a chair&#10;&#10;AI-generated content may be incorrect.">
            <a:extLst>
              <a:ext uri="{FF2B5EF4-FFF2-40B4-BE49-F238E27FC236}">
                <a16:creationId xmlns:a16="http://schemas.microsoft.com/office/drawing/2014/main" id="{FCBEEE1F-A5D8-69FB-DF5B-1CFFF6DA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64" y="2317641"/>
            <a:ext cx="2967134" cy="2752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F61E6F-34C5-C2F7-EB7E-B035826E712C}"/>
              </a:ext>
            </a:extLst>
          </p:cNvPr>
          <p:cNvSpPr txBox="1"/>
          <p:nvPr/>
        </p:nvSpPr>
        <p:spPr>
          <a:xfrm>
            <a:off x="-537819" y="161635"/>
            <a:ext cx="5059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Motivating Problem</a:t>
            </a:r>
            <a:endParaRPr lang="en-US" sz="3200" b="1" dirty="0"/>
          </a:p>
        </p:txBody>
      </p:sp>
      <p:pic>
        <p:nvPicPr>
          <p:cNvPr id="8" name="Picture 7" descr="A blueprint of a chair&#10;&#10;AI-generated content may be incorrect.">
            <a:extLst>
              <a:ext uri="{FF2B5EF4-FFF2-40B4-BE49-F238E27FC236}">
                <a16:creationId xmlns:a16="http://schemas.microsoft.com/office/drawing/2014/main" id="{F3A9B0C2-2830-DCC7-75F1-9339A8F26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9" t="30089" r="1741" b="21208"/>
          <a:stretch>
            <a:fillRect/>
          </a:stretch>
        </p:blipFill>
        <p:spPr>
          <a:xfrm>
            <a:off x="1377580" y="1950318"/>
            <a:ext cx="3403041" cy="33756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3047E1-EFBD-98CF-770F-9169474CBB85}"/>
              </a:ext>
            </a:extLst>
          </p:cNvPr>
          <p:cNvSpPr/>
          <p:nvPr/>
        </p:nvSpPr>
        <p:spPr>
          <a:xfrm>
            <a:off x="3142578" y="4802922"/>
            <a:ext cx="1293845" cy="298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4B41-22D6-4DAC-23E0-D7C4663782E3}"/>
              </a:ext>
            </a:extLst>
          </p:cNvPr>
          <p:cNvSpPr txBox="1"/>
          <p:nvPr/>
        </p:nvSpPr>
        <p:spPr>
          <a:xfrm>
            <a:off x="1660370" y="1541205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A nice sofa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A554D-CF50-7934-5209-51187854B6B1}"/>
              </a:ext>
            </a:extLst>
          </p:cNvPr>
          <p:cNvSpPr txBox="1"/>
          <p:nvPr/>
        </p:nvSpPr>
        <p:spPr>
          <a:xfrm>
            <a:off x="6783355" y="1580986"/>
            <a:ext cx="37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The sofa with parametric details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004FA-86AA-89DF-D19E-523DD0938582}"/>
              </a:ext>
            </a:extLst>
          </p:cNvPr>
          <p:cNvGrpSpPr/>
          <p:nvPr/>
        </p:nvGrpSpPr>
        <p:grpSpPr>
          <a:xfrm rot="237685">
            <a:off x="3676881" y="2825996"/>
            <a:ext cx="3785152" cy="1180223"/>
            <a:chOff x="3932189" y="2248777"/>
            <a:chExt cx="3785152" cy="11802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905D36-C90D-4BD0-2987-D7D4BD344532}"/>
                </a:ext>
              </a:extLst>
            </p:cNvPr>
            <p:cNvSpPr/>
            <p:nvPr/>
          </p:nvSpPr>
          <p:spPr>
            <a:xfrm>
              <a:off x="3932189" y="2248777"/>
              <a:ext cx="3785152" cy="1180223"/>
            </a:xfrm>
            <a:prstGeom prst="rect">
              <a:avLst/>
            </a:prstGeom>
            <a:solidFill>
              <a:srgbClr val="EEF40C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8DA10D-9CB4-9C68-1180-96CB02552B6C}"/>
                </a:ext>
              </a:extLst>
            </p:cNvPr>
            <p:cNvSpPr txBox="1"/>
            <p:nvPr/>
          </p:nvSpPr>
          <p:spPr>
            <a:xfrm>
              <a:off x="4072448" y="2376251"/>
              <a:ext cx="353270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How can we get parametric information from 3D shapes — and even make them editable?</a:t>
              </a:r>
            </a:p>
          </p:txBody>
        </p:sp>
      </p:grpSp>
      <p:pic>
        <p:nvPicPr>
          <p:cNvPr id="24" name="Picture 23" descr="A blueprint of a chair">
            <a:extLst>
              <a:ext uri="{FF2B5EF4-FFF2-40B4-BE49-F238E27FC236}">
                <a16:creationId xmlns:a16="http://schemas.microsoft.com/office/drawing/2014/main" id="{C42F8D33-630B-9A1C-9508-4FE928F6F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1039" r="37676" b="4926"/>
          <a:stretch>
            <a:fillRect/>
          </a:stretch>
        </p:blipFill>
        <p:spPr>
          <a:xfrm>
            <a:off x="9166437" y="2317641"/>
            <a:ext cx="2415008" cy="280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917C19-ED1B-D852-7175-3CA0687446F2}"/>
              </a:ext>
            </a:extLst>
          </p:cNvPr>
          <p:cNvSpPr txBox="1"/>
          <p:nvPr/>
        </p:nvSpPr>
        <p:spPr>
          <a:xfrm>
            <a:off x="2699665" y="5365730"/>
            <a:ext cx="6365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reverse engineering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6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F2EE-1BDC-98A8-B4B9-8FC944095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25E19-409D-9084-9395-54146CF7A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40" y="6950869"/>
            <a:ext cx="7252777" cy="1818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 err="1">
                <a:latin typeface="+mj-lt"/>
                <a:ea typeface="+mj-ea"/>
                <a:cs typeface="+mj-cs"/>
              </a:rPr>
              <a:t>MeshCoder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consists of two components: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a shape tokenizer 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and a code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generation model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.”</a:t>
            </a:r>
            <a:br>
              <a:rPr lang="en-US" altLang="zh-CN" sz="2400" dirty="0">
                <a:latin typeface="+mj-lt"/>
                <a:ea typeface="+mj-ea"/>
                <a:cs typeface="+mj-cs"/>
              </a:rPr>
            </a:br>
            <a:r>
              <a:rPr lang="en-US" altLang="zh-CN" sz="2400" dirty="0">
                <a:latin typeface="+mj-lt"/>
                <a:ea typeface="+mj-ea"/>
                <a:cs typeface="+mj-cs"/>
              </a:rPr>
              <a:t>“We use a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triplane-based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tokenizer to project point clouds into compact representations. </a:t>
            </a:r>
            <a:endParaRPr lang="zh-CN" alt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69BA5-1B2A-55D0-A374-1B34828324EC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FC91-8934-91CF-2E75-29DCE5B1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6D7CD-1349-7254-03EC-CAFE9264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" t="12192" r="88887" b="37384"/>
          <a:stretch>
            <a:fillRect/>
          </a:stretch>
        </p:blipFill>
        <p:spPr>
          <a:xfrm>
            <a:off x="364058" y="2495336"/>
            <a:ext cx="1291108" cy="2468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8D8004-24ED-B517-7274-8063F34F9DA3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43523-4E53-2E0B-FAAF-8C603B9146A3}"/>
              </a:ext>
            </a:extLst>
          </p:cNvPr>
          <p:cNvSpPr txBox="1"/>
          <p:nvPr/>
        </p:nvSpPr>
        <p:spPr>
          <a:xfrm>
            <a:off x="294240" y="1209838"/>
            <a:ext cx="301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shape tokenizer</a:t>
            </a:r>
            <a:endParaRPr lang="en-US" sz="2400" b="1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9EB330-2C0C-814B-7E28-3CCC2EE7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8" t="10754" r="47768" b="674"/>
          <a:stretch>
            <a:fillRect/>
          </a:stretch>
        </p:blipFill>
        <p:spPr>
          <a:xfrm>
            <a:off x="1967516" y="2422434"/>
            <a:ext cx="4128484" cy="2486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F60832-DE90-F4B4-4B46-339AEEFF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56" t="11428" r="1071"/>
          <a:stretch>
            <a:fillRect/>
          </a:stretch>
        </p:blipFill>
        <p:spPr>
          <a:xfrm>
            <a:off x="6096000" y="2440168"/>
            <a:ext cx="4440834" cy="24688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1E3A527-6716-5523-B8F4-8208FC80A0EF}"/>
              </a:ext>
            </a:extLst>
          </p:cNvPr>
          <p:cNvSpPr/>
          <p:nvPr/>
        </p:nvSpPr>
        <p:spPr>
          <a:xfrm>
            <a:off x="10091057" y="3513909"/>
            <a:ext cx="445777" cy="139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8A3BE-4244-244B-5B81-DEB257C7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10169867" y="3516680"/>
            <a:ext cx="473575" cy="14100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16EB62-E687-00A1-0216-F85A3E4C4A17}"/>
              </a:ext>
            </a:extLst>
          </p:cNvPr>
          <p:cNvSpPr txBox="1"/>
          <p:nvPr/>
        </p:nvSpPr>
        <p:spPr>
          <a:xfrm>
            <a:off x="1224741" y="4594844"/>
            <a:ext cx="2427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Projection to triplanes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EE51-876F-0656-B14B-8188B3D9BC7D}"/>
              </a:ext>
            </a:extLst>
          </p:cNvPr>
          <p:cNvSpPr txBox="1"/>
          <p:nvPr/>
        </p:nvSpPr>
        <p:spPr>
          <a:xfrm>
            <a:off x="2787621" y="2033983"/>
            <a:ext cx="269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</a:rPr>
              <a:t>Patchify</a:t>
            </a:r>
            <a:r>
              <a:rPr lang="en-US" b="1" dirty="0">
                <a:effectLst/>
              </a:rPr>
              <a:t> and flatten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D0A690-9165-AE11-B9EC-8F8DE94C895D}"/>
              </a:ext>
            </a:extLst>
          </p:cNvPr>
          <p:cNvSpPr txBox="1"/>
          <p:nvPr/>
        </p:nvSpPr>
        <p:spPr>
          <a:xfrm>
            <a:off x="4947972" y="4956135"/>
            <a:ext cx="277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Transformer blocks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85C613-12AB-2FFE-7663-79B4DA5FE14F}"/>
              </a:ext>
            </a:extLst>
          </p:cNvPr>
          <p:cNvSpPr txBox="1"/>
          <p:nvPr/>
        </p:nvSpPr>
        <p:spPr>
          <a:xfrm>
            <a:off x="6882938" y="2047273"/>
            <a:ext cx="377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Learnable tokens with cross-attention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B3FE-8A74-1C96-36C1-BAF48670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75C0-71EA-8023-2372-55805266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21" y="6846474"/>
            <a:ext cx="7252777" cy="1818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 err="1">
                <a:latin typeface="+mj-lt"/>
                <a:ea typeface="+mj-ea"/>
                <a:cs typeface="+mj-cs"/>
              </a:rPr>
              <a:t>MeshCoder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consists of two components: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a shape tokenizer 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and a code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generation model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.”</a:t>
            </a:r>
            <a:br>
              <a:rPr lang="en-US" altLang="zh-CN" sz="2400" dirty="0">
                <a:latin typeface="+mj-lt"/>
                <a:ea typeface="+mj-ea"/>
                <a:cs typeface="+mj-cs"/>
              </a:rPr>
            </a:br>
            <a:r>
              <a:rPr lang="en-US" altLang="zh-CN" sz="2400" dirty="0">
                <a:latin typeface="+mj-lt"/>
                <a:ea typeface="+mj-ea"/>
                <a:cs typeface="+mj-cs"/>
              </a:rPr>
              <a:t>“We use a 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triplane-based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 tokenizer to project point clouds into compact representations. </a:t>
            </a:r>
            <a:endParaRPr lang="zh-CN" alt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A20CC-44C9-BA3A-02A7-2D97AAEC2CFE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2D6FB-6BC9-5783-C3A8-D7930155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18255"/>
            <a:ext cx="3439886" cy="105002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Model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CE871-5535-7C46-0945-2DAA16C22CFD}"/>
              </a:ext>
            </a:extLst>
          </p:cNvPr>
          <p:cNvSpPr txBox="1">
            <a:spLocks/>
          </p:cNvSpPr>
          <p:nvPr/>
        </p:nvSpPr>
        <p:spPr>
          <a:xfrm>
            <a:off x="111968" y="986238"/>
            <a:ext cx="3439886" cy="105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5A8AEE-6C62-4732-B3F6-29B38B57CD4E}"/>
              </a:ext>
            </a:extLst>
          </p:cNvPr>
          <p:cNvSpPr/>
          <p:nvPr/>
        </p:nvSpPr>
        <p:spPr>
          <a:xfrm>
            <a:off x="10091057" y="3513909"/>
            <a:ext cx="445777" cy="139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11A44-80D5-2E79-A8F0-37602A3B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63" t="32627" r="226" b="33054"/>
          <a:stretch>
            <a:fillRect/>
          </a:stretch>
        </p:blipFill>
        <p:spPr>
          <a:xfrm>
            <a:off x="5566354" y="2358860"/>
            <a:ext cx="897425" cy="2672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3537F-143F-5296-64E2-9604FB2D6004}"/>
              </a:ext>
            </a:extLst>
          </p:cNvPr>
          <p:cNvSpPr txBox="1"/>
          <p:nvPr/>
        </p:nvSpPr>
        <p:spPr>
          <a:xfrm>
            <a:off x="128017" y="1280419"/>
            <a:ext cx="3754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code generation model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9EEF8-2336-8FBE-B6DE-BAA045FB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575" y="1799090"/>
            <a:ext cx="3016521" cy="3657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BCF6F-63C2-3258-D1BA-55319220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0" y="3480553"/>
            <a:ext cx="428685" cy="428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1574AC-00A8-98AC-E426-C5A247EE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084" y="3480553"/>
            <a:ext cx="428685" cy="428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480C1-1308-D889-526C-F4E16EA8420C}"/>
              </a:ext>
            </a:extLst>
          </p:cNvPr>
          <p:cNvSpPr txBox="1"/>
          <p:nvPr/>
        </p:nvSpPr>
        <p:spPr>
          <a:xfrm>
            <a:off x="5253423" y="3359188"/>
            <a:ext cx="134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latin typeface="Arial" panose="020B0604020202020204" pitchFamily="34" charset="0"/>
              </a:rPr>
              <a:t>Finetuned LLM</a:t>
            </a:r>
            <a:endParaRPr lang="en-US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09BF0-B6ED-0445-6086-203F8EAFF6E8}"/>
              </a:ext>
            </a:extLst>
          </p:cNvPr>
          <p:cNvSpPr txBox="1"/>
          <p:nvPr/>
        </p:nvSpPr>
        <p:spPr>
          <a:xfrm>
            <a:off x="4368139" y="5030932"/>
            <a:ext cx="3455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Llama-3.2-1B with </a:t>
            </a:r>
            <a:r>
              <a:rPr lang="en-US" dirty="0" err="1"/>
              <a:t>LoRA</a:t>
            </a:r>
            <a:r>
              <a:rPr lang="en-US" dirty="0"/>
              <a:t> finetuning</a:t>
            </a:r>
          </a:p>
        </p:txBody>
      </p:sp>
    </p:spTree>
    <p:extLst>
      <p:ext uri="{BB962C8B-B14F-4D97-AF65-F5344CB8AC3E}">
        <p14:creationId xmlns:p14="http://schemas.microsoft.com/office/powerpoint/2010/main" val="266069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-0.33737 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5E3B6C-82F8-D908-57A4-E1B5C534F3F6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D958B-0AB4-8B0C-DA7C-1CC2939A5AF5}"/>
              </a:ext>
            </a:extLst>
          </p:cNvPr>
          <p:cNvSpPr txBox="1">
            <a:spLocks/>
          </p:cNvSpPr>
          <p:nvPr/>
        </p:nvSpPr>
        <p:spPr>
          <a:xfrm>
            <a:off x="94861" y="-20200"/>
            <a:ext cx="5223588" cy="106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Contributions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A7A98-74B6-A8F0-D438-899B46DE137A}"/>
              </a:ext>
            </a:extLst>
          </p:cNvPr>
          <p:cNvSpPr txBox="1"/>
          <p:nvPr/>
        </p:nvSpPr>
        <p:spPr>
          <a:xfrm>
            <a:off x="283451" y="1239099"/>
            <a:ext cx="8318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Expressive Blender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F2B44-7137-F6BB-4538-A648E1738DEF}"/>
              </a:ext>
            </a:extLst>
          </p:cNvPr>
          <p:cNvSpPr txBox="1"/>
          <p:nvPr/>
        </p:nvSpPr>
        <p:spPr>
          <a:xfrm>
            <a:off x="283451" y="2553655"/>
            <a:ext cx="7447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8767B-8C87-DAFE-A27C-6AC04738903F}"/>
              </a:ext>
            </a:extLst>
          </p:cNvPr>
          <p:cNvSpPr txBox="1"/>
          <p:nvPr/>
        </p:nvSpPr>
        <p:spPr>
          <a:xfrm>
            <a:off x="283451" y="3822725"/>
            <a:ext cx="7447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Shape-to-Code Inference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B2016-B508-4B3D-DAEE-1D50998EAE89}"/>
              </a:ext>
            </a:extLst>
          </p:cNvPr>
          <p:cNvSpPr txBox="1"/>
          <p:nvPr/>
        </p:nvSpPr>
        <p:spPr>
          <a:xfrm>
            <a:off x="659991" y="1823193"/>
            <a:ext cx="901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 DSL for procedural modeling (primitives, patterns, sweeps, lofts).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3419EB-BEF4-BAC3-FEDD-1BC37ABE2207}"/>
              </a:ext>
            </a:extLst>
          </p:cNvPr>
          <p:cNvSpPr txBox="1"/>
          <p:nvPr/>
        </p:nvSpPr>
        <p:spPr>
          <a:xfrm>
            <a:off x="659991" y="3138430"/>
            <a:ext cx="7580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Synthesized 10M+ part &amp; 1M object point cloud–code pairs.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5D532-7182-4E9F-D54C-F5F32029C0E2}"/>
              </a:ext>
            </a:extLst>
          </p:cNvPr>
          <p:cNvSpPr txBox="1"/>
          <p:nvPr/>
        </p:nvSpPr>
        <p:spPr>
          <a:xfrm>
            <a:off x="604684" y="4383909"/>
            <a:ext cx="1174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(shape tokenizer) + decoder (finetuned LLM) → executable code, enabling reconstruction, editing, and reasoning.</a:t>
            </a:r>
          </a:p>
        </p:txBody>
      </p:sp>
    </p:spTree>
    <p:extLst>
      <p:ext uri="{BB962C8B-B14F-4D97-AF65-F5344CB8AC3E}">
        <p14:creationId xmlns:p14="http://schemas.microsoft.com/office/powerpoint/2010/main" val="24136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FADB-F45F-21B6-EDB3-2E5F275B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D14FB8-76CA-60E3-8426-2839C508B131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7F1A-D97C-99A8-08F3-78A24B84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49" y="2014259"/>
            <a:ext cx="3413009" cy="795308"/>
          </a:xfrm>
        </p:spPr>
        <p:txBody>
          <a:bodyPr/>
          <a:lstStyle/>
          <a:p>
            <a:pPr algn="ctr"/>
            <a:r>
              <a:rPr lang="en-US" altLang="zh-CN" sz="24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Code-Based Editing</a:t>
            </a:r>
            <a:endParaRPr lang="zh-CN" altLang="en-US" sz="24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3900FD-3992-8BAB-1F30-7397A3AFFF8F}"/>
              </a:ext>
            </a:extLst>
          </p:cNvPr>
          <p:cNvSpPr txBox="1">
            <a:spLocks/>
          </p:cNvSpPr>
          <p:nvPr/>
        </p:nvSpPr>
        <p:spPr>
          <a:xfrm>
            <a:off x="94861" y="-20200"/>
            <a:ext cx="5223588" cy="106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Contributions</a:t>
            </a:r>
            <a:endParaRPr lang="zh-CN" altLang="en-US" sz="4000" b="1" dirty="0">
              <a:latin typeface="+mn-lt"/>
              <a:cs typeface="Cascadia Mono SemiBold" panose="020B06090200000200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B17C99-7FB1-B833-3F7D-54DA14384375}"/>
              </a:ext>
            </a:extLst>
          </p:cNvPr>
          <p:cNvSpPr txBox="1">
            <a:spLocks/>
          </p:cNvSpPr>
          <p:nvPr/>
        </p:nvSpPr>
        <p:spPr>
          <a:xfrm>
            <a:off x="6799008" y="2125305"/>
            <a:ext cx="3895804" cy="70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Semantic Reasoning</a:t>
            </a:r>
            <a:endParaRPr lang="zh-CN" altLang="en-US" sz="2400" b="1" dirty="0">
              <a:latin typeface="+mn-lt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E3358D-422F-0D8E-1223-DCF7A308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t="5456" r="62676" b="5456"/>
          <a:stretch>
            <a:fillRect/>
          </a:stretch>
        </p:blipFill>
        <p:spPr>
          <a:xfrm>
            <a:off x="1030208" y="2831690"/>
            <a:ext cx="3672350" cy="2652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CDEA5-28C7-64C8-925A-3B0A0B7B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37" y="2809567"/>
            <a:ext cx="6275439" cy="2652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B2D69-EFA7-41CB-266E-79F43F1086F2}"/>
              </a:ext>
            </a:extLst>
          </p:cNvPr>
          <p:cNvSpPr txBox="1"/>
          <p:nvPr/>
        </p:nvSpPr>
        <p:spPr>
          <a:xfrm>
            <a:off x="375561" y="1272394"/>
            <a:ext cx="11319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representation paradigm: one that makes 3D shapes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semantically meaningful — all thanks to code.”</a:t>
            </a:r>
          </a:p>
        </p:txBody>
      </p:sp>
    </p:spTree>
    <p:extLst>
      <p:ext uri="{BB962C8B-B14F-4D97-AF65-F5344CB8AC3E}">
        <p14:creationId xmlns:p14="http://schemas.microsoft.com/office/powerpoint/2010/main" val="3336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019EB2-4D04-D0F5-F155-6AEC4245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已生成图片">
            <a:extLst>
              <a:ext uri="{FF2B5EF4-FFF2-40B4-BE49-F238E27FC236}">
                <a16:creationId xmlns:a16="http://schemas.microsoft.com/office/drawing/2014/main" id="{80BEE05E-40C2-66EA-85C4-29FA944F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1233" y="2392059"/>
            <a:ext cx="5219272" cy="3483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ss Metamaterials – Mechanics and Materials Laboratory | ETH Zurich">
            <a:extLst>
              <a:ext uri="{FF2B5EF4-FFF2-40B4-BE49-F238E27FC236}">
                <a16:creationId xmlns:a16="http://schemas.microsoft.com/office/drawing/2014/main" id="{2E8619B4-0237-8255-488E-12285E0D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50" y="2589038"/>
            <a:ext cx="2379101" cy="2825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ve propagation time optimization for geodesic distances calculation using the Heat Method">
            <a:extLst>
              <a:ext uri="{FF2B5EF4-FFF2-40B4-BE49-F238E27FC236}">
                <a16:creationId xmlns:a16="http://schemas.microsoft.com/office/drawing/2014/main" id="{BD3FB17F-D0D7-36FD-05D0-20A911EE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3" y="2589038"/>
            <a:ext cx="2819400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A1D3E1-5A10-7C09-3225-BB5024DAC3AD}"/>
              </a:ext>
            </a:extLst>
          </p:cNvPr>
          <p:cNvSpPr/>
          <p:nvPr/>
        </p:nvSpPr>
        <p:spPr>
          <a:xfrm>
            <a:off x="0" y="0"/>
            <a:ext cx="12192000" cy="1505119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30D38-A03A-21F4-4007-58F1DDF3F5E1}"/>
              </a:ext>
            </a:extLst>
          </p:cNvPr>
          <p:cNvSpPr txBox="1"/>
          <p:nvPr/>
        </p:nvSpPr>
        <p:spPr>
          <a:xfrm>
            <a:off x="827314" y="1967327"/>
            <a:ext cx="19158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Point Cloud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D4C94-DABF-FED1-232C-D8DD525F4194}"/>
              </a:ext>
            </a:extLst>
          </p:cNvPr>
          <p:cNvSpPr txBox="1"/>
          <p:nvPr/>
        </p:nvSpPr>
        <p:spPr>
          <a:xfrm>
            <a:off x="4021494" y="2078734"/>
            <a:ext cx="19158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FC7E1-CCD3-1839-CF2C-8F6183DC2D28}"/>
              </a:ext>
            </a:extLst>
          </p:cNvPr>
          <p:cNvSpPr txBox="1"/>
          <p:nvPr/>
        </p:nvSpPr>
        <p:spPr>
          <a:xfrm>
            <a:off x="7315198" y="1889653"/>
            <a:ext cx="44289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Simple Shape Program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E8BB7-0723-9B23-5739-5D7F5219D75E}"/>
              </a:ext>
            </a:extLst>
          </p:cNvPr>
          <p:cNvSpPr txBox="1"/>
          <p:nvPr/>
        </p:nvSpPr>
        <p:spPr>
          <a:xfrm>
            <a:off x="6761233" y="245706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[Tian, Y. 2019] (1)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CFD55-7616-E29A-C219-D1CCF1B25408}"/>
              </a:ext>
            </a:extLst>
          </p:cNvPr>
          <p:cNvSpPr txBox="1"/>
          <p:nvPr/>
        </p:nvSpPr>
        <p:spPr>
          <a:xfrm>
            <a:off x="96064" y="6394684"/>
            <a:ext cx="1155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(1): Tian, Y: Learning to infer and execute 3d shape programs. 2019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540C5-DDE6-054F-7F59-6AEA4FED1FC8}"/>
              </a:ext>
            </a:extLst>
          </p:cNvPr>
          <p:cNvSpPr txBox="1"/>
          <p:nvPr/>
        </p:nvSpPr>
        <p:spPr>
          <a:xfrm>
            <a:off x="2277494" y="5692045"/>
            <a:ext cx="293744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Low Level Patterns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AF0B8-D26A-1B1F-FE7F-D2A590530A93}"/>
              </a:ext>
            </a:extLst>
          </p:cNvPr>
          <p:cNvSpPr txBox="1"/>
          <p:nvPr/>
        </p:nvSpPr>
        <p:spPr>
          <a:xfrm>
            <a:off x="6410101" y="5953597"/>
            <a:ext cx="59215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cs typeface="Cascadia Mono SemiBold" panose="020B0609020000020004" pitchFamily="49" charset="0"/>
              </a:rPr>
              <a:t>shape logic only, no industrial-level usage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4839472-D06E-B147-5D62-3653E6B0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5" y="348989"/>
            <a:ext cx="2264127" cy="86338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Challenge</a:t>
            </a:r>
            <a:endParaRPr lang="zh-CN" altLang="en-US" sz="28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82D53-97A7-CD06-28F3-064125CFF159}"/>
              </a:ext>
            </a:extLst>
          </p:cNvPr>
          <p:cNvSpPr txBox="1"/>
          <p:nvPr/>
        </p:nvSpPr>
        <p:spPr>
          <a:xfrm>
            <a:off x="1895283" y="555257"/>
            <a:ext cx="864534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: Structural Symbolic Shape Expression</a:t>
            </a:r>
            <a:br>
              <a:rPr lang="en-US" sz="28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2800" dirty="0">
              <a:latin typeface="Arial Black" panose="020B0A040201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4F71D-42B7-001D-0625-2AF53BFA1EF7}"/>
              </a:ext>
            </a:extLst>
          </p:cNvPr>
          <p:cNvSpPr txBox="1"/>
          <p:nvPr/>
        </p:nvSpPr>
        <p:spPr>
          <a:xfrm>
            <a:off x="485583" y="142148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废稿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8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6" grpId="0"/>
      <p:bldP spid="7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91FFC-7358-AD6E-E088-61010AC21C64}"/>
              </a:ext>
            </a:extLst>
          </p:cNvPr>
          <p:cNvSpPr/>
          <p:nvPr/>
        </p:nvSpPr>
        <p:spPr>
          <a:xfrm>
            <a:off x="7881561" y="1367580"/>
            <a:ext cx="3719803" cy="36858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1" descr="A building with a roof and a building with a roof&#10;&#10;AI-generated content may be incorrect.">
            <a:extLst>
              <a:ext uri="{FF2B5EF4-FFF2-40B4-BE49-F238E27FC236}">
                <a16:creationId xmlns:a16="http://schemas.microsoft.com/office/drawing/2014/main" id="{EB7158B8-EC8A-BC8A-A14C-9A39DFC3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-up of a statue of a person&#10;&#10;AI-generated content may be incorrect.">
            <a:extLst>
              <a:ext uri="{FF2B5EF4-FFF2-40B4-BE49-F238E27FC236}">
                <a16:creationId xmlns:a16="http://schemas.microsoft.com/office/drawing/2014/main" id="{AD0FA69A-3151-95E0-F18D-E0245C4A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0" y="602906"/>
            <a:ext cx="2628285" cy="120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ollage of dental x-ray images&#10;&#10;AI-generated content may be incorrect.">
            <a:extLst>
              <a:ext uri="{FF2B5EF4-FFF2-40B4-BE49-F238E27FC236}">
                <a16:creationId xmlns:a16="http://schemas.microsoft.com/office/drawing/2014/main" id="{768663E6-198A-8063-E345-CADEDD854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52" y="2535807"/>
            <a:ext cx="2628286" cy="157697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57" y="4567905"/>
            <a:ext cx="742180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rown and white striped couch&#10;&#10;AI-generated content may be incorrect.">
            <a:extLst>
              <a:ext uri="{FF2B5EF4-FFF2-40B4-BE49-F238E27FC236}">
                <a16:creationId xmlns:a16="http://schemas.microsoft.com/office/drawing/2014/main" id="{B9019CA6-CD07-2137-DF54-108649AB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2" y="4778483"/>
            <a:ext cx="2221053" cy="1249342"/>
          </a:xfrm>
          <a:prstGeom prst="rect">
            <a:avLst/>
          </a:prstGeom>
        </p:spPr>
      </p:pic>
      <p:pic>
        <p:nvPicPr>
          <p:cNvPr id="39" name="Picture 38" descr="A diagram of a process&#10;&#10;AI-generated content may be incorrect.">
            <a:extLst>
              <a:ext uri="{FF2B5EF4-FFF2-40B4-BE49-F238E27FC236}">
                <a16:creationId xmlns:a16="http://schemas.microsoft.com/office/drawing/2014/main" id="{F3AE118B-1ABE-EDC0-8629-57365F102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00" y="4846427"/>
            <a:ext cx="3510353" cy="1448024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4E337C6-D53D-C2D5-6774-D2BF9652AC41}"/>
              </a:ext>
            </a:extLst>
          </p:cNvPr>
          <p:cNvSpPr txBox="1">
            <a:spLocks/>
          </p:cNvSpPr>
          <p:nvPr/>
        </p:nvSpPr>
        <p:spPr>
          <a:xfrm>
            <a:off x="428118" y="6162801"/>
            <a:ext cx="2155067" cy="46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/>
              <a:t>Furniture Design</a:t>
            </a:r>
            <a:endParaRPr lang="zh-CN" alt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73262" y="4563812"/>
            <a:ext cx="0" cy="22860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BE1A25-05E7-0362-397B-67A85BCA81C8}"/>
              </a:ext>
            </a:extLst>
          </p:cNvPr>
          <p:cNvSpPr txBox="1"/>
          <p:nvPr/>
        </p:nvSpPr>
        <p:spPr>
          <a:xfrm>
            <a:off x="5289345" y="4223978"/>
            <a:ext cx="236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Medical Implants</a:t>
            </a:r>
            <a:endParaRPr lang="zh-CN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B823C0-060B-0056-B2CD-67FE4314DDA7}"/>
              </a:ext>
            </a:extLst>
          </p:cNvPr>
          <p:cNvSpPr txBox="1"/>
          <p:nvPr/>
        </p:nvSpPr>
        <p:spPr>
          <a:xfrm>
            <a:off x="4319297" y="6384447"/>
            <a:ext cx="247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Robotics &amp; Simulation</a:t>
            </a:r>
            <a:endParaRPr lang="zh-CN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0298EE-8B6A-DA66-1494-9B96F92D873E}"/>
              </a:ext>
            </a:extLst>
          </p:cNvPr>
          <p:cNvSpPr txBox="1"/>
          <p:nvPr/>
        </p:nvSpPr>
        <p:spPr>
          <a:xfrm>
            <a:off x="5184466" y="1816541"/>
            <a:ext cx="21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Cultural Heritage</a:t>
            </a:r>
            <a:r>
              <a:rPr lang="en-US" altLang="zh-CN" sz="1800" dirty="0"/>
              <a:t> 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E7D47A-9963-394C-2D18-4162D943B689}"/>
              </a:ext>
            </a:extLst>
          </p:cNvPr>
          <p:cNvSpPr txBox="1"/>
          <p:nvPr/>
        </p:nvSpPr>
        <p:spPr>
          <a:xfrm>
            <a:off x="8015608" y="2047019"/>
            <a:ext cx="35023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Generating &amp; Reconstructing complex 3D shapes is important in many fields</a:t>
            </a:r>
            <a:endParaRPr lang="zh-CN" altLang="en-US" sz="3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7042C5-C812-1F3B-9141-D3754513FCD4}"/>
              </a:ext>
            </a:extLst>
          </p:cNvPr>
          <p:cNvSpPr txBox="1"/>
          <p:nvPr/>
        </p:nvSpPr>
        <p:spPr>
          <a:xfrm>
            <a:off x="804705" y="4209229"/>
            <a:ext cx="274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Architecture Analysis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501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EAB8-BBF1-3D88-C22B-7F5CCBB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Future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3484-0E76-AD45-B91E-8F981BC5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/>
              <a:t>So to sum up: </a:t>
            </a:r>
            <a:r>
              <a:rPr lang="en-US" altLang="zh-CN" i="1" dirty="0" err="1"/>
              <a:t>MeshCoder</a:t>
            </a:r>
            <a:r>
              <a:rPr lang="en-US" altLang="zh-CN" i="1" dirty="0"/>
              <a:t> combines a large part-based dataset, a Blender API, and a multimodal LLM to reconstruct and understand 3D shapes as code.”</a:t>
            </a:r>
            <a:br>
              <a:rPr lang="en-US" altLang="zh-CN" dirty="0"/>
            </a:br>
            <a:r>
              <a:rPr lang="en-US" altLang="zh-CN" i="1" dirty="0"/>
              <a:t>“It supports editing, reasoning, and better generalization than former basic DSL-based systems.”</a:t>
            </a:r>
            <a:br>
              <a:rPr lang="en-US" altLang="zh-CN" dirty="0"/>
            </a:br>
            <a:r>
              <a:rPr lang="en-US" altLang="zh-CN" i="1" dirty="0"/>
              <a:t>“We’re excited to extend this to organic shapes and explore interactive editing in the future.”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0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fa_pointcloud">
            <a:hlinkClick r:id="" action="ppaction://media"/>
            <a:extLst>
              <a:ext uri="{FF2B5EF4-FFF2-40B4-BE49-F238E27FC236}">
                <a16:creationId xmlns:a16="http://schemas.microsoft.com/office/drawing/2014/main" id="{B0817C5F-568E-AE34-E74F-8C145A39F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68285"/>
            <a:ext cx="4968304" cy="2794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BB0820-D8CE-B07B-F923-CD29126CE21E}"/>
              </a:ext>
            </a:extLst>
          </p:cNvPr>
          <p:cNvSpPr/>
          <p:nvPr/>
        </p:nvSpPr>
        <p:spPr>
          <a:xfrm>
            <a:off x="0" y="1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C3CFF-4D7E-E2FB-E768-13103EB7C417}"/>
              </a:ext>
            </a:extLst>
          </p:cNvPr>
          <p:cNvSpPr txBox="1"/>
          <p:nvPr/>
        </p:nvSpPr>
        <p:spPr>
          <a:xfrm>
            <a:off x="217597" y="256020"/>
            <a:ext cx="12435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 err="1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MeshCoder</a:t>
            </a:r>
            <a:endParaRPr lang="en-US" altLang="zh-CN" sz="40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14E063-3D4A-A34C-E515-5C9A7BCB45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21" t="869" r="3186" b="96138"/>
          <a:stretch>
            <a:fillRect/>
          </a:stretch>
        </p:blipFill>
        <p:spPr>
          <a:xfrm>
            <a:off x="6797086" y="1274403"/>
            <a:ext cx="4518613" cy="149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BE8FDE-FB27-F842-535A-EB86351C4720}"/>
              </a:ext>
            </a:extLst>
          </p:cNvPr>
          <p:cNvSpPr txBox="1"/>
          <p:nvPr/>
        </p:nvSpPr>
        <p:spPr>
          <a:xfrm>
            <a:off x="1653162" y="1125681"/>
            <a:ext cx="193360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Input: Point Cloud</a:t>
            </a:r>
            <a:endParaRPr lang="zh-CN" altLang="en-US" b="1" dirty="0"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49858E-3ECC-3900-C0B3-4220B36DE0B9}"/>
              </a:ext>
            </a:extLst>
          </p:cNvPr>
          <p:cNvSpPr txBox="1"/>
          <p:nvPr/>
        </p:nvSpPr>
        <p:spPr>
          <a:xfrm>
            <a:off x="5268840" y="3337984"/>
            <a:ext cx="161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Professional 3d software  codes</a:t>
            </a:r>
            <a:endParaRPr lang="zh-CN" altLang="en-US" sz="2000" b="1" dirty="0"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196D9-D68E-1EC2-8E96-BACE7EEC3659}"/>
              </a:ext>
            </a:extLst>
          </p:cNvPr>
          <p:cNvSpPr txBox="1"/>
          <p:nvPr/>
        </p:nvSpPr>
        <p:spPr>
          <a:xfrm>
            <a:off x="1363727" y="6510262"/>
            <a:ext cx="283083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Output: Structural Mesh</a:t>
            </a:r>
            <a:endParaRPr lang="zh-CN" altLang="en-US" b="1" dirty="0">
              <a:cs typeface="Cascadia Mono SemiBold" panose="020B0609020000020004" pitchFamily="49" charset="0"/>
            </a:endParaRPr>
          </a:p>
        </p:txBody>
      </p:sp>
      <p:pic>
        <p:nvPicPr>
          <p:cNvPr id="5" name="sofa_mesh">
            <a:hlinkClick r:id="" action="ppaction://media"/>
            <a:extLst>
              <a:ext uri="{FF2B5EF4-FFF2-40B4-BE49-F238E27FC236}">
                <a16:creationId xmlns:a16="http://schemas.microsoft.com/office/drawing/2014/main" id="{BEB8D3CB-AAAF-DC5B-BD79-A94295711E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878" y="3540909"/>
            <a:ext cx="5354230" cy="30117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ABB8EC-D4C5-62C5-F170-A2A9FEA8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67" r="1006" b="86101"/>
          <a:stretch>
            <a:fillRect/>
          </a:stretch>
        </p:blipFill>
        <p:spPr>
          <a:xfrm>
            <a:off x="6797087" y="1445484"/>
            <a:ext cx="4518613" cy="54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B62BC8-35DB-1604-3F54-DAABF6FD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t="63738" r="1977" b="26673"/>
          <a:stretch>
            <a:fillRect/>
          </a:stretch>
        </p:blipFill>
        <p:spPr>
          <a:xfrm>
            <a:off x="6816634" y="2492428"/>
            <a:ext cx="4499065" cy="47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059F42-39BD-277C-74E9-D87E346EE7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t="75965" r="-1360" b="12283"/>
          <a:stretch>
            <a:fillRect/>
          </a:stretch>
        </p:blipFill>
        <p:spPr>
          <a:xfrm>
            <a:off x="6827893" y="3070059"/>
            <a:ext cx="4487805" cy="556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86DDD8-96E4-C78B-ADF7-5B24BC4EC9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498" r="2420"/>
          <a:stretch>
            <a:fillRect/>
          </a:stretch>
        </p:blipFill>
        <p:spPr>
          <a:xfrm>
            <a:off x="6827895" y="3727165"/>
            <a:ext cx="4518614" cy="47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438345-9B16-C6CA-737F-3276DD21EA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064" r="16326" b="79841"/>
          <a:stretch>
            <a:fillRect/>
          </a:stretch>
        </p:blipFill>
        <p:spPr>
          <a:xfrm>
            <a:off x="6816633" y="4304796"/>
            <a:ext cx="4529876" cy="47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E0EE6D-8639-1122-60CD-0C9FAF318C4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" t="25287" r="16957" b="49071"/>
          <a:stretch>
            <a:fillRect/>
          </a:stretch>
        </p:blipFill>
        <p:spPr>
          <a:xfrm>
            <a:off x="6827894" y="4864360"/>
            <a:ext cx="4518615" cy="670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4A91DF-7821-46B2-103C-4215EB19C1B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6051" r="18713" b="26371"/>
          <a:stretch>
            <a:fillRect/>
          </a:stretch>
        </p:blipFill>
        <p:spPr>
          <a:xfrm>
            <a:off x="6827893" y="5646436"/>
            <a:ext cx="4529877" cy="470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BA6593-007D-EAD1-B457-AC694E2C7F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8959" r="17247" b="-1"/>
          <a:stretch>
            <a:fillRect/>
          </a:stretch>
        </p:blipFill>
        <p:spPr>
          <a:xfrm>
            <a:off x="6827894" y="6224068"/>
            <a:ext cx="4529876" cy="553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5A6015-FEA2-1A33-3CDB-669BC3356011}"/>
              </a:ext>
            </a:extLst>
          </p:cNvPr>
          <p:cNvSpPr txBox="1"/>
          <p:nvPr/>
        </p:nvSpPr>
        <p:spPr>
          <a:xfrm>
            <a:off x="8769956" y="1927120"/>
            <a:ext cx="78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⁝</a:t>
            </a:r>
            <a:endParaRPr lang="zh-CN" altLang="en-US" sz="4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8EB6DF-2370-5936-68B1-AF6A5D29625B}"/>
              </a:ext>
            </a:extLst>
          </p:cNvPr>
          <p:cNvSpPr/>
          <p:nvPr/>
        </p:nvSpPr>
        <p:spPr>
          <a:xfrm>
            <a:off x="700936" y="3537507"/>
            <a:ext cx="3480520" cy="3298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8D5D9A-AB77-C9F3-30FC-8B453C33097F}"/>
              </a:ext>
            </a:extLst>
          </p:cNvPr>
          <p:cNvSpPr/>
          <p:nvPr/>
        </p:nvSpPr>
        <p:spPr>
          <a:xfrm>
            <a:off x="768969" y="1203294"/>
            <a:ext cx="3344453" cy="3011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40645B-92DD-BB80-440B-2CE97675307C}"/>
              </a:ext>
            </a:extLst>
          </p:cNvPr>
          <p:cNvGrpSpPr/>
          <p:nvPr/>
        </p:nvGrpSpPr>
        <p:grpSpPr>
          <a:xfrm>
            <a:off x="4113422" y="2245835"/>
            <a:ext cx="2145679" cy="678319"/>
            <a:chOff x="4113422" y="2245835"/>
            <a:chExt cx="2145679" cy="678319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58E0A21B-6C03-8D77-DE81-5C4CD0F98AA6}"/>
                </a:ext>
              </a:extLst>
            </p:cNvPr>
            <p:cNvSpPr/>
            <p:nvPr/>
          </p:nvSpPr>
          <p:spPr>
            <a:xfrm>
              <a:off x="4194558" y="2245835"/>
              <a:ext cx="2064543" cy="678319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7F89D-BCB2-8443-735C-3F204336B2CE}"/>
                </a:ext>
              </a:extLst>
            </p:cNvPr>
            <p:cNvSpPr txBox="1"/>
            <p:nvPr/>
          </p:nvSpPr>
          <p:spPr>
            <a:xfrm>
              <a:off x="4113422" y="2400328"/>
              <a:ext cx="206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Inference Model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E4338-DA79-12F8-6647-D82F099B8520}"/>
              </a:ext>
            </a:extLst>
          </p:cNvPr>
          <p:cNvGrpSpPr/>
          <p:nvPr/>
        </p:nvGrpSpPr>
        <p:grpSpPr>
          <a:xfrm>
            <a:off x="4194559" y="4715688"/>
            <a:ext cx="2176065" cy="709173"/>
            <a:chOff x="4194559" y="4715688"/>
            <a:chExt cx="2176065" cy="709173"/>
          </a:xfrm>
        </p:grpSpPr>
        <p:sp>
          <p:nvSpPr>
            <p:cNvPr id="8" name="箭头: 左 7">
              <a:extLst>
                <a:ext uri="{FF2B5EF4-FFF2-40B4-BE49-F238E27FC236}">
                  <a16:creationId xmlns:a16="http://schemas.microsoft.com/office/drawing/2014/main" id="{5E79D829-53E6-916B-77B5-A97FE6D10413}"/>
                </a:ext>
              </a:extLst>
            </p:cNvPr>
            <p:cNvSpPr/>
            <p:nvPr/>
          </p:nvSpPr>
          <p:spPr>
            <a:xfrm>
              <a:off x="4194559" y="4715688"/>
              <a:ext cx="2064542" cy="709173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B46EA-76D7-F461-0715-59F7BC8CD225}"/>
                </a:ext>
              </a:extLst>
            </p:cNvPr>
            <p:cNvSpPr txBox="1"/>
            <p:nvPr/>
          </p:nvSpPr>
          <p:spPr>
            <a:xfrm>
              <a:off x="4306080" y="4885608"/>
              <a:ext cx="206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Execute in Blender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3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/>
      <p:bldP spid="41" grpId="0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0DD5C8-DB0A-D084-80A9-EF4EA8B759BF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63BBB-70CF-EE8F-6C27-9FAB1C5F3850}"/>
              </a:ext>
            </a:extLst>
          </p:cNvPr>
          <p:cNvSpPr txBox="1"/>
          <p:nvPr/>
        </p:nvSpPr>
        <p:spPr>
          <a:xfrm>
            <a:off x="271463" y="146211"/>
            <a:ext cx="102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Our method achieves great performance</a:t>
            </a:r>
            <a:endParaRPr lang="zh-CN" altLang="en-US" sz="4000" b="1" dirty="0">
              <a:cs typeface="Cascadia Mono SemiBold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74E88F-38E1-F9C9-A0EE-7C58F03C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58" r="4030"/>
          <a:stretch>
            <a:fillRect/>
          </a:stretch>
        </p:blipFill>
        <p:spPr>
          <a:xfrm>
            <a:off x="283905" y="2497517"/>
            <a:ext cx="4285861" cy="2776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701F1-6B1D-794C-97A6-6A74FB95F818}"/>
              </a:ext>
            </a:extLst>
          </p:cNvPr>
          <p:cNvSpPr txBox="1"/>
          <p:nvPr/>
        </p:nvSpPr>
        <p:spPr>
          <a:xfrm>
            <a:off x="5041201" y="1867864"/>
            <a:ext cx="3171694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Topology </a:t>
            </a: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quality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A7E0E-43D7-0C94-35F8-7B021CA2762A}"/>
              </a:ext>
            </a:extLst>
          </p:cNvPr>
          <p:cNvSpPr txBox="1"/>
          <p:nvPr/>
        </p:nvSpPr>
        <p:spPr>
          <a:xfrm>
            <a:off x="529548" y="1866305"/>
            <a:ext cx="2907507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Category diversity 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001219-5274-E8E0-C5BF-836ADE836B9D}"/>
              </a:ext>
            </a:extLst>
          </p:cNvPr>
          <p:cNvSpPr txBox="1"/>
          <p:nvPr/>
        </p:nvSpPr>
        <p:spPr>
          <a:xfrm>
            <a:off x="8810304" y="1910307"/>
            <a:ext cx="3381696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Reconstruction accuracy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8A330B-835C-8841-BDAA-1BAC57DC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78" y="2560878"/>
            <a:ext cx="3152870" cy="276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8C1B8E-949A-6DBF-D09E-02ADE7552F07}"/>
              </a:ext>
            </a:extLst>
          </p:cNvPr>
          <p:cNvSpPr txBox="1"/>
          <p:nvPr/>
        </p:nvSpPr>
        <p:spPr>
          <a:xfrm>
            <a:off x="8810304" y="4823191"/>
            <a:ext cx="7186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Noto Serif SC" panose="02020200000000000000" pitchFamily="18" charset="-122"/>
                <a:ea typeface="Noto Serif SC" panose="02020200000000000000" pitchFamily="18" charset="-122"/>
              </a:rPr>
              <a:t>Ours</a:t>
            </a:r>
            <a:endParaRPr lang="zh-CN" altLang="en-US" sz="1050" dirty="0">
              <a:latin typeface="Noto Serif SC" panose="02020200000000000000" pitchFamily="18" charset="-122"/>
              <a:ea typeface="Noto Serif SC" panose="02020200000000000000" pitchFamily="18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C15BD-C628-4326-CBFD-E4C1FA4A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201" y="2543272"/>
            <a:ext cx="3009865" cy="273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1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EE05-F7EE-B43C-C13A-AADD7134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DA4B17-4AD3-C53F-9F5F-7FE3E4F19CF6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93348-6D18-C7BF-88D6-0FFA0172853C}"/>
              </a:ext>
            </a:extLst>
          </p:cNvPr>
          <p:cNvSpPr txBox="1"/>
          <p:nvPr/>
        </p:nvSpPr>
        <p:spPr>
          <a:xfrm>
            <a:off x="271463" y="146211"/>
            <a:ext cx="102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Unique features</a:t>
            </a:r>
            <a:endParaRPr lang="zh-CN" altLang="en-US" sz="4000" b="1" dirty="0"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CEAD5-53A1-3A4A-6325-E6858F4F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05" y="3685997"/>
            <a:ext cx="6142548" cy="2665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59A1F-0AD8-83D0-EAAA-E37502D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8" y="1415575"/>
            <a:ext cx="7121273" cy="2067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A09BB-1831-4B7D-4879-DCF927A36ED6}"/>
              </a:ext>
            </a:extLst>
          </p:cNvPr>
          <p:cNvSpPr txBox="1"/>
          <p:nvPr/>
        </p:nvSpPr>
        <p:spPr>
          <a:xfrm>
            <a:off x="1089641" y="2312904"/>
            <a:ext cx="300986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Human editability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638D3-9F56-EA91-C5F2-4845977098AB}"/>
              </a:ext>
            </a:extLst>
          </p:cNvPr>
          <p:cNvSpPr txBox="1"/>
          <p:nvPr/>
        </p:nvSpPr>
        <p:spPr>
          <a:xfrm>
            <a:off x="1169434" y="4715237"/>
            <a:ext cx="300986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LLM understanding</a:t>
            </a:r>
            <a:endParaRPr lang="zh-CN" altLang="en-US" sz="2400" b="1" dirty="0"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1D14-3630-8DF6-1BCE-837C407B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7B595B6-B2D0-B2B1-BE1E-22B17500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66" y="4038891"/>
            <a:ext cx="3499536" cy="2336410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471AFB9A-9422-1256-3EC2-82AC6923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6895" y="3921185"/>
            <a:ext cx="3649559" cy="243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96C5FD-7B50-6847-746D-71F304602BD6}"/>
              </a:ext>
            </a:extLst>
          </p:cNvPr>
          <p:cNvSpPr/>
          <p:nvPr/>
        </p:nvSpPr>
        <p:spPr>
          <a:xfrm>
            <a:off x="0" y="1"/>
            <a:ext cx="12192000" cy="945502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A6BCD-EE27-196D-0711-460267D3105C}"/>
              </a:ext>
            </a:extLst>
          </p:cNvPr>
          <p:cNvSpPr txBox="1"/>
          <p:nvPr/>
        </p:nvSpPr>
        <p:spPr>
          <a:xfrm>
            <a:off x="-174172" y="180364"/>
            <a:ext cx="396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Existing Methods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DDD35-8BB6-20CD-CEEF-94B97F452D43}"/>
              </a:ext>
            </a:extLst>
          </p:cNvPr>
          <p:cNvSpPr txBox="1"/>
          <p:nvPr/>
        </p:nvSpPr>
        <p:spPr>
          <a:xfrm>
            <a:off x="94159" y="1983387"/>
            <a:ext cx="61257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3</a:t>
            </a:r>
            <a:r>
              <a:rPr lang="en-US" altLang="zh-CN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D Scanning + </a:t>
            </a: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Mesh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556E6-4257-30C7-7ECE-FF827AEBBC5F}"/>
              </a:ext>
            </a:extLst>
          </p:cNvPr>
          <p:cNvSpPr txBox="1"/>
          <p:nvPr/>
        </p:nvSpPr>
        <p:spPr>
          <a:xfrm>
            <a:off x="597635" y="4714493"/>
            <a:ext cx="35697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Shape Program-based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B43E07-3342-8CCE-92C4-1263BE16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" t="2055" r="-1" b="3387"/>
          <a:stretch>
            <a:fillRect/>
          </a:stretch>
        </p:blipFill>
        <p:spPr>
          <a:xfrm>
            <a:off x="6738023" y="1230174"/>
            <a:ext cx="2790086" cy="270748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A39427B-7C63-0E88-E561-6095BB60228C}"/>
              </a:ext>
            </a:extLst>
          </p:cNvPr>
          <p:cNvGrpSpPr/>
          <p:nvPr/>
        </p:nvGrpSpPr>
        <p:grpSpPr>
          <a:xfrm rot="21282232">
            <a:off x="3616041" y="4404968"/>
            <a:ext cx="5927198" cy="878681"/>
            <a:chOff x="2677725" y="3006464"/>
            <a:chExt cx="3941052" cy="8786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D75445-1914-D2F7-E789-8C156B4DCC8C}"/>
                </a:ext>
              </a:extLst>
            </p:cNvPr>
            <p:cNvSpPr/>
            <p:nvPr/>
          </p:nvSpPr>
          <p:spPr>
            <a:xfrm>
              <a:off x="2815490" y="3006464"/>
              <a:ext cx="3587632" cy="87868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62AF02-A9AC-5B6B-93B3-3D995829E22A}"/>
                </a:ext>
              </a:extLst>
            </p:cNvPr>
            <p:cNvSpPr txBox="1"/>
            <p:nvPr/>
          </p:nvSpPr>
          <p:spPr>
            <a:xfrm>
              <a:off x="2677725" y="3251471"/>
              <a:ext cx="39410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b="1" dirty="0">
                  <a:cs typeface="Cascadia Mono SemiBold" panose="020B0609020000020004" pitchFamily="49" charset="0"/>
                </a:rPr>
                <a:t>shape logic only, no industrial-level usage</a:t>
              </a:r>
              <a:endParaRPr lang="zh-CN" altLang="en-US" sz="2400" b="1" dirty="0">
                <a:cs typeface="Cascadia Mono SemiBold" panose="020B06090200000200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56C2A9-9BA4-7A34-1D41-1F869925906D}"/>
              </a:ext>
            </a:extLst>
          </p:cNvPr>
          <p:cNvSpPr txBox="1"/>
          <p:nvPr/>
        </p:nvSpPr>
        <p:spPr>
          <a:xfrm>
            <a:off x="8156454" y="3141710"/>
            <a:ext cx="311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[Evangelos et al,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2010]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464EF-B9D5-F85C-9623-F6DB9A0AB3B9}"/>
              </a:ext>
            </a:extLst>
          </p:cNvPr>
          <p:cNvSpPr txBox="1"/>
          <p:nvPr/>
        </p:nvSpPr>
        <p:spPr>
          <a:xfrm>
            <a:off x="8057873" y="6398076"/>
            <a:ext cx="34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[Kenny et al, 2023]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4C1E6F-EFAF-DDCA-7E50-6D4E78F35515}"/>
              </a:ext>
            </a:extLst>
          </p:cNvPr>
          <p:cNvGrpSpPr/>
          <p:nvPr/>
        </p:nvGrpSpPr>
        <p:grpSpPr>
          <a:xfrm rot="21282232">
            <a:off x="3879881" y="2273302"/>
            <a:ext cx="4677985" cy="878681"/>
            <a:chOff x="2907054" y="3121054"/>
            <a:chExt cx="3110438" cy="8786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82BE31-FE7E-38CC-6AE9-C78280DC76FC}"/>
                </a:ext>
              </a:extLst>
            </p:cNvPr>
            <p:cNvSpPr/>
            <p:nvPr/>
          </p:nvSpPr>
          <p:spPr>
            <a:xfrm>
              <a:off x="2913458" y="3121054"/>
              <a:ext cx="3049265" cy="87868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9E1163-B386-E3E9-A1EA-235A1603EB6B}"/>
                </a:ext>
              </a:extLst>
            </p:cNvPr>
            <p:cNvSpPr txBox="1"/>
            <p:nvPr/>
          </p:nvSpPr>
          <p:spPr>
            <a:xfrm>
              <a:off x="2907054" y="3359142"/>
              <a:ext cx="31104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b="1" dirty="0">
                  <a:cs typeface="Cascadia Mono SemiBold" panose="020B0609020000020004" pitchFamily="49" charset="0"/>
                </a:rPr>
                <a:t>no parametric details &amp; editability</a:t>
              </a:r>
              <a:endParaRPr lang="en-US" sz="2400" b="1" dirty="0">
                <a:cs typeface="Cascadia Mono SemiBold" panose="020B06090200000200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BA237C-8A31-864D-712C-5459DDF16620}"/>
              </a:ext>
            </a:extLst>
          </p:cNvPr>
          <p:cNvSpPr txBox="1"/>
          <p:nvPr/>
        </p:nvSpPr>
        <p:spPr>
          <a:xfrm>
            <a:off x="4952993" y="6398076"/>
            <a:ext cx="313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Yonglong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Tian et al, 2019]</a:t>
            </a:r>
          </a:p>
        </p:txBody>
      </p:sp>
    </p:spTree>
    <p:extLst>
      <p:ext uri="{BB962C8B-B14F-4D97-AF65-F5344CB8AC3E}">
        <p14:creationId xmlns:p14="http://schemas.microsoft.com/office/powerpoint/2010/main" val="22832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  <p:bldP spid="30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EAB65-7CCD-C288-6B53-03183A94E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F3F6B47-C3F3-BFA4-5695-D563A654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203" y="2301552"/>
            <a:ext cx="3072883" cy="863389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Step 1</a:t>
            </a:r>
            <a:endParaRPr lang="zh-CN" altLang="en-US" sz="4000" dirty="0">
              <a:latin typeface="Arial Black" panose="020B0A040201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5C7B2-A527-84A1-AAC5-3383B42E8CF1}"/>
              </a:ext>
            </a:extLst>
          </p:cNvPr>
          <p:cNvSpPr txBox="1"/>
          <p:nvPr/>
        </p:nvSpPr>
        <p:spPr>
          <a:xfrm>
            <a:off x="2712096" y="3332892"/>
            <a:ext cx="7122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Structural Shape Expression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93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F34A-DD30-D331-3588-B00631C5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D4C80F-F95E-7CEC-1489-3060E139D490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07808-3844-6374-A253-EE489E33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B7FC9-0765-C22E-1873-A6059378DC38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  <p:sp>
        <p:nvSpPr>
          <p:cNvPr id="8" name="op 1">
            <a:extLst>
              <a:ext uri="{FF2B5EF4-FFF2-40B4-BE49-F238E27FC236}">
                <a16:creationId xmlns:a16="http://schemas.microsoft.com/office/drawing/2014/main" id="{3D4163C0-0D87-0AE9-F0A4-A6872E9B4207}"/>
              </a:ext>
            </a:extLst>
          </p:cNvPr>
          <p:cNvSpPr txBox="1"/>
          <p:nvPr/>
        </p:nvSpPr>
        <p:spPr>
          <a:xfrm>
            <a:off x="774858" y="3524873"/>
            <a:ext cx="30277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11" name="code 1">
            <a:extLst>
              <a:ext uri="{FF2B5EF4-FFF2-40B4-BE49-F238E27FC236}">
                <a16:creationId xmlns:a16="http://schemas.microsoft.com/office/drawing/2014/main" id="{F74B9020-C6B3-1FF0-2883-86DF864FF056}"/>
              </a:ext>
            </a:extLst>
          </p:cNvPr>
          <p:cNvSpPr txBox="1"/>
          <p:nvPr/>
        </p:nvSpPr>
        <p:spPr>
          <a:xfrm>
            <a:off x="3949501" y="3580273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9D70-FC02-BB60-FD15-5FD5D933B7A5}"/>
              </a:ext>
            </a:extLst>
          </p:cNvPr>
          <p:cNvSpPr txBox="1"/>
          <p:nvPr/>
        </p:nvSpPr>
        <p:spPr>
          <a:xfrm>
            <a:off x="1592586" y="1456089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B48CE-0089-E817-E080-39D03C6E5477}"/>
              </a:ext>
            </a:extLst>
          </p:cNvPr>
          <p:cNvSpPr txBox="1"/>
          <p:nvPr/>
        </p:nvSpPr>
        <p:spPr>
          <a:xfrm>
            <a:off x="5526992" y="1420876"/>
            <a:ext cx="429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1" descr="Light Gray Cube">
                <a:extLst>
                  <a:ext uri="{FF2B5EF4-FFF2-40B4-BE49-F238E27FC236}">
                    <a16:creationId xmlns:a16="http://schemas.microsoft.com/office/drawing/2014/main" id="{17FAB271-6B9A-3777-14F6-3158D6D003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2745467"/>
                  </p:ext>
                </p:extLst>
              </p:nvPr>
            </p:nvGraphicFramePr>
            <p:xfrm>
              <a:off x="9671113" y="2590196"/>
              <a:ext cx="1866084" cy="18660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6084" cy="186608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25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1" descr="Light Gray Cube">
                <a:extLst>
                  <a:ext uri="{FF2B5EF4-FFF2-40B4-BE49-F238E27FC236}">
                    <a16:creationId xmlns:a16="http://schemas.microsoft.com/office/drawing/2014/main" id="{17FAB271-6B9A-3777-14F6-3158D6D003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71113" y="2590196"/>
                <a:ext cx="1866084" cy="1866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29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FC75-35FC-7C0A-3D7C-249DA5D7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58AAA3-4986-1CCC-377D-6D7CD8F84BB8}"/>
              </a:ext>
            </a:extLst>
          </p:cNvPr>
          <p:cNvSpPr/>
          <p:nvPr/>
        </p:nvSpPr>
        <p:spPr>
          <a:xfrm>
            <a:off x="0" y="0"/>
            <a:ext cx="12192000" cy="1068284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1" descr="Light Gray Cube">
                <a:extLst>
                  <a:ext uri="{FF2B5EF4-FFF2-40B4-BE49-F238E27FC236}">
                    <a16:creationId xmlns:a16="http://schemas.microsoft.com/office/drawing/2014/main" id="{E00E95E1-E929-DA73-FE35-FD1FA3AEDD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30527"/>
                  </p:ext>
                </p:extLst>
              </p:nvPr>
            </p:nvGraphicFramePr>
            <p:xfrm>
              <a:off x="9791380" y="1372288"/>
              <a:ext cx="743782" cy="7437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3782" cy="7437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63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1" descr="Light Gray Cube">
                <a:extLst>
                  <a:ext uri="{FF2B5EF4-FFF2-40B4-BE49-F238E27FC236}">
                    <a16:creationId xmlns:a16="http://schemas.microsoft.com/office/drawing/2014/main" id="{E00E95E1-E929-DA73-FE35-FD1FA3AED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380" y="1372288"/>
                <a:ext cx="743782" cy="74378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2D9BED4-F319-5135-9B70-292C728A1DFC}"/>
              </a:ext>
            </a:extLst>
          </p:cNvPr>
          <p:cNvSpPr txBox="1"/>
          <p:nvPr/>
        </p:nvSpPr>
        <p:spPr>
          <a:xfrm>
            <a:off x="360863" y="3768240"/>
            <a:ext cx="27224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Sweep / Translation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D3400-4430-7160-2182-F005D809D297}"/>
              </a:ext>
            </a:extLst>
          </p:cNvPr>
          <p:cNvSpPr txBox="1"/>
          <p:nvPr/>
        </p:nvSpPr>
        <p:spPr>
          <a:xfrm>
            <a:off x="3172264" y="3768240"/>
            <a:ext cx="5909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sweep</a:t>
            </a:r>
            <a:r>
              <a:rPr lang="en-US" dirty="0"/>
              <a:t>(profile=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bezier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r>
              <a:rPr lang="en-US" dirty="0"/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curve_spine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dirty="0"/>
              <a:t>, caps=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'both'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2" descr="Light Gray Cylinder">
                <a:extLst>
                  <a:ext uri="{FF2B5EF4-FFF2-40B4-BE49-F238E27FC236}">
                    <a16:creationId xmlns:a16="http://schemas.microsoft.com/office/drawing/2014/main" id="{69A4DEF7-A081-F441-3D65-B9F43CAC5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1163351"/>
                  </p:ext>
                </p:extLst>
              </p:nvPr>
            </p:nvGraphicFramePr>
            <p:xfrm>
              <a:off x="9465061" y="2385072"/>
              <a:ext cx="1661160" cy="2574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1160" cy="257458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288691" ay="-146543" az="-106905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811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2" descr="Light Gray Cylinder">
                <a:extLst>
                  <a:ext uri="{FF2B5EF4-FFF2-40B4-BE49-F238E27FC236}">
                    <a16:creationId xmlns:a16="http://schemas.microsoft.com/office/drawing/2014/main" id="{69A4DEF7-A081-F441-3D65-B9F43CAC5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5061" y="2385072"/>
                <a:ext cx="1661160" cy="257458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8F70EE1-4DD5-7083-5D6C-65B6DFEBE46B}"/>
              </a:ext>
            </a:extLst>
          </p:cNvPr>
          <p:cNvSpPr/>
          <p:nvPr/>
        </p:nvSpPr>
        <p:spPr>
          <a:xfrm>
            <a:off x="9588118" y="2531376"/>
            <a:ext cx="1415047" cy="2158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DDBA3B-6E1C-EAA0-BF0C-7DBCE44C11B9}"/>
              </a:ext>
            </a:extLst>
          </p:cNvPr>
          <p:cNvCxnSpPr>
            <a:cxnSpLocks/>
          </p:cNvCxnSpPr>
          <p:nvPr/>
        </p:nvCxnSpPr>
        <p:spPr>
          <a:xfrm>
            <a:off x="10231133" y="2639304"/>
            <a:ext cx="64508" cy="206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 1">
            <a:extLst>
              <a:ext uri="{FF2B5EF4-FFF2-40B4-BE49-F238E27FC236}">
                <a16:creationId xmlns:a16="http://schemas.microsoft.com/office/drawing/2014/main" id="{7E1FE709-5A32-7DD9-91DD-D66F74414C98}"/>
              </a:ext>
            </a:extLst>
          </p:cNvPr>
          <p:cNvSpPr/>
          <p:nvPr/>
        </p:nvSpPr>
        <p:spPr>
          <a:xfrm>
            <a:off x="208187" y="1442856"/>
            <a:ext cx="8515635" cy="8280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p 1">
            <a:extLst>
              <a:ext uri="{FF2B5EF4-FFF2-40B4-BE49-F238E27FC236}">
                <a16:creationId xmlns:a16="http://schemas.microsoft.com/office/drawing/2014/main" id="{B8AB3BF5-A594-5A4F-93F7-6B971C51ABA0}"/>
              </a:ext>
            </a:extLst>
          </p:cNvPr>
          <p:cNvSpPr txBox="1"/>
          <p:nvPr/>
        </p:nvSpPr>
        <p:spPr>
          <a:xfrm>
            <a:off x="542511" y="1688808"/>
            <a:ext cx="3027782" cy="24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Primitive</a:t>
            </a:r>
          </a:p>
        </p:txBody>
      </p:sp>
      <p:sp>
        <p:nvSpPr>
          <p:cNvPr id="27" name="code 1">
            <a:extLst>
              <a:ext uri="{FF2B5EF4-FFF2-40B4-BE49-F238E27FC236}">
                <a16:creationId xmlns:a16="http://schemas.microsoft.com/office/drawing/2014/main" id="{DA934E58-D7F6-1DA6-D48F-3F4ACADC4B55}"/>
              </a:ext>
            </a:extLst>
          </p:cNvPr>
          <p:cNvSpPr txBox="1"/>
          <p:nvPr/>
        </p:nvSpPr>
        <p:spPr>
          <a:xfrm>
            <a:off x="2954661" y="1664382"/>
            <a:ext cx="595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primitive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‘cube'</a:t>
            </a:r>
            <a:r>
              <a:rPr lang="en-US" dirty="0"/>
              <a:t>, loc=…, rot=…, scale=…)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0DA168-B01E-F6DD-AEB2-478E0AF13A15}"/>
              </a:ext>
            </a:extLst>
          </p:cNvPr>
          <p:cNvSpPr txBox="1"/>
          <p:nvPr/>
        </p:nvSpPr>
        <p:spPr>
          <a:xfrm>
            <a:off x="355898" y="1092491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Operation name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46C2FF-83B9-2843-BAA2-56DD43226849}"/>
              </a:ext>
            </a:extLst>
          </p:cNvPr>
          <p:cNvSpPr txBox="1"/>
          <p:nvPr/>
        </p:nvSpPr>
        <p:spPr>
          <a:xfrm>
            <a:off x="3023634" y="1090270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ea typeface="Cascadia Mono SemiBold" panose="020B0609020000020004" pitchFamily="49" charset="0"/>
                <a:cs typeface="Cascadia Mono SemiBold" panose="020B0609020000020004" pitchFamily="49" charset="0"/>
              </a:rPr>
              <a:t>Pseudocode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1FCF00-A63A-193D-0736-1C0F2F83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1" y="97901"/>
            <a:ext cx="8137850" cy="835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Build our own </a:t>
            </a:r>
            <a:r>
              <a:rPr lang="en-US" altLang="zh-CN" sz="3200" b="1" dirty="0"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DSL</a:t>
            </a:r>
            <a:endParaRPr lang="en-US" sz="3200" b="1" dirty="0">
              <a:latin typeface="+mn-lt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634A9-6709-7AAA-B946-DF107B77010C}"/>
              </a:ext>
            </a:extLst>
          </p:cNvPr>
          <p:cNvSpPr txBox="1"/>
          <p:nvPr/>
        </p:nvSpPr>
        <p:spPr>
          <a:xfrm>
            <a:off x="4006039" y="308175"/>
            <a:ext cx="417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Based on Blender API</a:t>
            </a:r>
          </a:p>
        </p:txBody>
      </p:sp>
    </p:spTree>
    <p:extLst>
      <p:ext uri="{BB962C8B-B14F-4D97-AF65-F5344CB8AC3E}">
        <p14:creationId xmlns:p14="http://schemas.microsoft.com/office/powerpoint/2010/main" val="2837559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00534 0.317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2">
    <wetp:webextensionref xmlns:r="http://schemas.openxmlformats.org/officeDocument/2006/relationships" r:id="rId1"/>
  </wetp:taskpane>
  <wetp:taskpane dockstate="right" visibility="0" width="700" row="8">
    <wetp:webextensionref xmlns:r="http://schemas.openxmlformats.org/officeDocument/2006/relationships" r:id="rId2"/>
  </wetp:taskpane>
  <wetp:taskpane dockstate="right" visibility="0" width="700" row="7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C019DEAF-83A8-4EE5-8E82-7A8226A7E0F1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BEED687-0A83-4E65-8550-DC92948308C0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AA85C64-CA1B-48DE-B473-30BB7415E7D9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12360</TotalTime>
  <Words>1101</Words>
  <Application>Microsoft Office PowerPoint</Application>
  <PresentationFormat>Widescreen</PresentationFormat>
  <Paragraphs>185</Paragraphs>
  <Slides>26</Slides>
  <Notes>2</Notes>
  <HiddenSlides>3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等线</vt:lpstr>
      <vt:lpstr>Google Sans</vt:lpstr>
      <vt:lpstr>Noto Serif SC</vt:lpstr>
      <vt:lpstr>Arial</vt:lpstr>
      <vt:lpstr>Arial Black</vt:lpstr>
      <vt:lpstr>Calibri</vt:lpstr>
      <vt:lpstr>Calibri Light</vt:lpstr>
      <vt:lpstr>Cambria</vt:lpstr>
      <vt:lpstr>Cascadia Mono SemiBold</vt:lpstr>
      <vt:lpstr>helvetica</vt:lpstr>
      <vt:lpstr>Times New Roman</vt:lpstr>
      <vt:lpstr>Office 2013 - 2022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</vt:lpstr>
      <vt:lpstr>Build our own DSL</vt:lpstr>
      <vt:lpstr>Build our own DSL</vt:lpstr>
      <vt:lpstr>PowerPoint Presentation</vt:lpstr>
      <vt:lpstr>Build our own DSL</vt:lpstr>
      <vt:lpstr>Build our own DSL</vt:lpstr>
      <vt:lpstr>Build our own DSL</vt:lpstr>
      <vt:lpstr>Dataset Construction</vt:lpstr>
      <vt:lpstr>Basic Idea</vt:lpstr>
      <vt:lpstr>Basic Idea</vt:lpstr>
      <vt:lpstr>Basic Idea</vt:lpstr>
      <vt:lpstr>Inference Model Overview</vt:lpstr>
      <vt:lpstr>Model</vt:lpstr>
      <vt:lpstr>Model</vt:lpstr>
      <vt:lpstr>Model</vt:lpstr>
      <vt:lpstr>PowerPoint Presentation</vt:lpstr>
      <vt:lpstr>Code-Based Editing</vt:lpstr>
      <vt:lpstr>Challenge</vt:lpstr>
      <vt:lpstr>PowerPoint Presentation</vt:lpstr>
      <vt:lpstr>Conclusion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Hoyt Xu</dc:creator>
  <cp:lastModifiedBy>Hoyt Xu</cp:lastModifiedBy>
  <cp:revision>91</cp:revision>
  <dcterms:created xsi:type="dcterms:W3CDTF">2025-08-04T02:05:36Z</dcterms:created>
  <dcterms:modified xsi:type="dcterms:W3CDTF">2025-08-19T13:18:21Z</dcterms:modified>
</cp:coreProperties>
</file>